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1"/>
  </p:notesMasterIdLst>
  <p:sldIdLst>
    <p:sldId id="258" r:id="rId2"/>
    <p:sldId id="349" r:id="rId3"/>
    <p:sldId id="542" r:id="rId4"/>
    <p:sldId id="285" r:id="rId5"/>
    <p:sldId id="391" r:id="rId6"/>
    <p:sldId id="286" r:id="rId7"/>
    <p:sldId id="380" r:id="rId8"/>
    <p:sldId id="263" r:id="rId9"/>
    <p:sldId id="264" r:id="rId10"/>
    <p:sldId id="407" r:id="rId11"/>
    <p:sldId id="408" r:id="rId12"/>
    <p:sldId id="410" r:id="rId13"/>
    <p:sldId id="411" r:id="rId14"/>
    <p:sldId id="412" r:id="rId15"/>
    <p:sldId id="414" r:id="rId16"/>
    <p:sldId id="415" r:id="rId17"/>
    <p:sldId id="274" r:id="rId18"/>
    <p:sldId id="320" r:id="rId19"/>
    <p:sldId id="392" r:id="rId20"/>
    <p:sldId id="277" r:id="rId21"/>
    <p:sldId id="355" r:id="rId22"/>
    <p:sldId id="289" r:id="rId23"/>
    <p:sldId id="394" r:id="rId24"/>
    <p:sldId id="393" r:id="rId25"/>
    <p:sldId id="356" r:id="rId26"/>
    <p:sldId id="357" r:id="rId27"/>
    <p:sldId id="361" r:id="rId28"/>
    <p:sldId id="358" r:id="rId29"/>
    <p:sldId id="395" r:id="rId30"/>
    <p:sldId id="363" r:id="rId31"/>
    <p:sldId id="366" r:id="rId32"/>
    <p:sldId id="365" r:id="rId33"/>
    <p:sldId id="396" r:id="rId34"/>
    <p:sldId id="351" r:id="rId35"/>
    <p:sldId id="352" r:id="rId36"/>
    <p:sldId id="362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6" r:id="rId58"/>
    <p:sldId id="437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98" r:id="rId68"/>
    <p:sldId id="499" r:id="rId69"/>
    <p:sldId id="500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501" r:id="rId82"/>
    <p:sldId id="510" r:id="rId83"/>
    <p:sldId id="511" r:id="rId84"/>
    <p:sldId id="512" r:id="rId85"/>
    <p:sldId id="513" r:id="rId86"/>
    <p:sldId id="515" r:id="rId87"/>
    <p:sldId id="516" r:id="rId88"/>
    <p:sldId id="517" r:id="rId89"/>
    <p:sldId id="518" r:id="rId90"/>
    <p:sldId id="519" r:id="rId91"/>
    <p:sldId id="520" r:id="rId92"/>
    <p:sldId id="521" r:id="rId93"/>
    <p:sldId id="525" r:id="rId94"/>
    <p:sldId id="526" r:id="rId95"/>
    <p:sldId id="522" r:id="rId96"/>
    <p:sldId id="523" r:id="rId97"/>
    <p:sldId id="524" r:id="rId98"/>
    <p:sldId id="527" r:id="rId99"/>
    <p:sldId id="528" r:id="rId100"/>
    <p:sldId id="529" r:id="rId101"/>
    <p:sldId id="530" r:id="rId102"/>
    <p:sldId id="531" r:id="rId103"/>
    <p:sldId id="532" r:id="rId104"/>
    <p:sldId id="533" r:id="rId105"/>
    <p:sldId id="534" r:id="rId106"/>
    <p:sldId id="465" r:id="rId107"/>
    <p:sldId id="466" r:id="rId108"/>
    <p:sldId id="468" r:id="rId109"/>
    <p:sldId id="469" r:id="rId110"/>
    <p:sldId id="470" r:id="rId111"/>
    <p:sldId id="471" r:id="rId112"/>
    <p:sldId id="472" r:id="rId113"/>
    <p:sldId id="473" r:id="rId114"/>
    <p:sldId id="474" r:id="rId115"/>
    <p:sldId id="475" r:id="rId116"/>
    <p:sldId id="476" r:id="rId117"/>
    <p:sldId id="477" r:id="rId118"/>
    <p:sldId id="480" r:id="rId119"/>
    <p:sldId id="535" r:id="rId120"/>
    <p:sldId id="536" r:id="rId121"/>
    <p:sldId id="537" r:id="rId122"/>
    <p:sldId id="538" r:id="rId123"/>
    <p:sldId id="481" r:id="rId124"/>
    <p:sldId id="540" r:id="rId125"/>
    <p:sldId id="541" r:id="rId126"/>
    <p:sldId id="482" r:id="rId127"/>
    <p:sldId id="484" r:id="rId128"/>
    <p:sldId id="486" r:id="rId129"/>
    <p:sldId id="487" r:id="rId1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9" autoAdjust="0"/>
    <p:restoredTop sz="93810"/>
  </p:normalViewPr>
  <p:slideViewPr>
    <p:cSldViewPr snapToGrid="0">
      <p:cViewPr varScale="1">
        <p:scale>
          <a:sx n="82" d="100"/>
          <a:sy n="82" d="100"/>
        </p:scale>
        <p:origin x="9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5756-EBEA-45F7-8478-6BF4DD796889}" type="datetimeFigureOut">
              <a:rPr kumimoji="1" lang="ja-JP" altLang="en-US" smtClean="0"/>
              <a:t>2019/8/23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22F54-A0C0-44B9-85E4-BE068BBA2F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04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254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F54-A0C0-44B9-85E4-BE068BBA2F5A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3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22F54-A0C0-44B9-85E4-BE068BBA2F5A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8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312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255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6"/>
          <p:cNvSpPr/>
          <p:nvPr/>
        </p:nvSpPr>
        <p:spPr>
          <a:xfrm flipV="1">
            <a:off x="228600" y="4724400"/>
            <a:ext cx="8686800" cy="18288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ound Same Side Corner Rectangle 7"/>
          <p:cNvSpPr/>
          <p:nvPr/>
        </p:nvSpPr>
        <p:spPr>
          <a:xfrm>
            <a:off x="228600" y="228600"/>
            <a:ext cx="8686800" cy="4419600"/>
          </a:xfrm>
          <a:prstGeom prst="round2SameRect">
            <a:avLst>
              <a:gd name="adj1" fmla="val 2821"/>
              <a:gd name="adj2" fmla="val 0"/>
            </a:avLst>
          </a:prstGeom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09600" y="533404"/>
            <a:ext cx="7924800" cy="3886201"/>
          </a:xfrm>
        </p:spPr>
        <p:txBody>
          <a:bodyPr>
            <a:norm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8534400" cy="1600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6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508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7"/>
          <p:cNvSpPr/>
          <p:nvPr/>
        </p:nvSpPr>
        <p:spPr>
          <a:xfrm>
            <a:off x="228600" y="228600"/>
            <a:ext cx="8686800" cy="4953000"/>
          </a:xfrm>
          <a:prstGeom prst="round2SameRect">
            <a:avLst>
              <a:gd name="adj1" fmla="val 2821"/>
              <a:gd name="adj2" fmla="val 0"/>
            </a:avLst>
          </a:prstGeom>
          <a:solidFill>
            <a:schemeClr val="tx2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" name="Round Same Side Corner Rectangle 6"/>
          <p:cNvSpPr/>
          <p:nvPr/>
        </p:nvSpPr>
        <p:spPr>
          <a:xfrm flipV="1">
            <a:off x="228600" y="5257800"/>
            <a:ext cx="8686800" cy="1295400"/>
          </a:xfrm>
          <a:prstGeom prst="round2SameRect">
            <a:avLst>
              <a:gd name="adj1" fmla="val 10784"/>
              <a:gd name="adj2" fmla="val 0"/>
            </a:avLst>
          </a:prstGeom>
          <a:solidFill>
            <a:schemeClr val="accent1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191000"/>
          </a:xfrm>
        </p:spPr>
        <p:txBody>
          <a:bodyPr/>
          <a:lstStyle>
            <a:lvl1pPr algn="ctr">
              <a:defRPr sz="3600" b="0" cap="none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722313" y="5410204"/>
            <a:ext cx="7772400" cy="10429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rgbClr val="FFFF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Rectangle 3"/>
          <p:cNvSpPr>
            <a:spLocks noGrp="1"/>
          </p:cNvSpPr>
          <p:nvPr>
            <p:ph type="dt" sz="half" idx="10"/>
          </p:nvPr>
        </p:nvSpPr>
        <p:spPr>
          <a:xfrm>
            <a:off x="228600" y="6521450"/>
            <a:ext cx="21336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Rectangle 4"/>
          <p:cNvSpPr>
            <a:spLocks noGrp="1"/>
          </p:cNvSpPr>
          <p:nvPr>
            <p:ph type="ftr" sz="quarter" idx="11"/>
          </p:nvPr>
        </p:nvSpPr>
        <p:spPr>
          <a:xfrm>
            <a:off x="2895600" y="6521450"/>
            <a:ext cx="34290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8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676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301752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60520" cy="4754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8600" y="6521450"/>
            <a:ext cx="21336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1450"/>
            <a:ext cx="34290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30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301752" y="1535112"/>
            <a:ext cx="4160520" cy="827087"/>
          </a:xfrm>
        </p:spPr>
        <p:txBody>
          <a:bodyPr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301752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4" y="1535112"/>
            <a:ext cx="4160520" cy="827087"/>
          </a:xfrm>
        </p:spPr>
        <p:txBody>
          <a:bodyPr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buNone/>
              <a:defRPr lang="en-US" sz="2400" b="0" dirty="0" smtClean="0">
                <a:ln w="11430"/>
                <a:solidFill>
                  <a:schemeClr val="tx2"/>
                </a:solidFill>
                <a:effectLst/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4" y="2373312"/>
            <a:ext cx="4160520" cy="3951288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28600" y="6521450"/>
            <a:ext cx="21336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95600" y="6521450"/>
            <a:ext cx="34290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09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8600" y="6521450"/>
            <a:ext cx="21336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521450"/>
            <a:ext cx="34290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182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8600" y="6521450"/>
            <a:ext cx="21336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5600" y="6521450"/>
            <a:ext cx="3429000" cy="319088"/>
          </a:xfrm>
          <a:prstGeom prst="rect">
            <a:avLst/>
          </a:prstGeom>
        </p:spPr>
        <p:txBody>
          <a:bodyPr/>
          <a:lstStyle>
            <a:lvl1pPr>
              <a:defRPr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54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69727" y="1674386"/>
            <a:ext cx="7804547" cy="4701411"/>
          </a:xfrm>
          <a:prstGeom prst="rect">
            <a:avLst/>
          </a:prstGeom>
        </p:spPr>
        <p:txBody>
          <a:bodyPr anchor="t"/>
          <a:lstStyle>
            <a:lvl1pPr marL="321457" indent="-321457">
              <a:buSzPct val="70000"/>
              <a:buBlip>
                <a:blip r:embed="rId2"/>
              </a:buBlip>
            </a:lvl1pPr>
            <a:lvl2pPr marL="598268" indent="-285740">
              <a:spcBef>
                <a:spcPts val="1125"/>
              </a:spcBef>
              <a:buSzPct val="80000"/>
              <a:buBlip>
                <a:blip r:embed="rId3"/>
              </a:buBlip>
              <a:defRPr sz="2250"/>
            </a:lvl2pPr>
            <a:lvl3pPr marL="875078" indent="-250022">
              <a:spcBef>
                <a:spcPts val="984"/>
              </a:spcBef>
              <a:buClr>
                <a:srgbClr val="000000"/>
              </a:buClr>
              <a:buSzPct val="63000"/>
              <a:buBlip>
                <a:blip r:embed="rId4"/>
              </a:buBlip>
              <a:defRPr sz="1969"/>
            </a:lvl3pPr>
            <a:lvl4pPr marL="1151889" indent="-214305">
              <a:spcBef>
                <a:spcPts val="844"/>
              </a:spcBef>
              <a:buClr>
                <a:schemeClr val="accent5"/>
              </a:buClr>
              <a:defRPr sz="1687"/>
            </a:lvl4pPr>
            <a:lvl5pPr marL="1464417" indent="-214305">
              <a:spcBef>
                <a:spcPts val="844"/>
              </a:spcBef>
              <a:buClr>
                <a:schemeClr val="accent5"/>
              </a:buClr>
              <a:defRPr sz="1687"/>
            </a:lvl5pPr>
          </a:lstStyle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/>
              <a:t>本文レベル 5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8646294" y="6460629"/>
            <a:ext cx="289966" cy="23217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8352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>
            <a:off x="228600" y="152400"/>
            <a:ext cx="8686800" cy="1295400"/>
          </a:xfrm>
          <a:prstGeom prst="round2SameRect">
            <a:avLst>
              <a:gd name="adj1" fmla="val 4902"/>
              <a:gd name="adj2" fmla="val 0"/>
            </a:avLst>
          </a:prstGeom>
          <a:solidFill>
            <a:schemeClr val="accent5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60020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4CCB557-DB0F-480A-BB33-CCF69BA5062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263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kern="1200">
          <a:solidFill>
            <a:srgbClr val="FFFFFF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700">
          <a:solidFill>
            <a:srgbClr val="FFFFFF"/>
          </a:solidFill>
          <a:latin typeface="Arial Black" pitchFamily="34" charset="0"/>
        </a:defRPr>
      </a:lvl9pPr>
    </p:titleStyle>
    <p:bodyStyle>
      <a:lvl1pPr marL="204788" indent="-2047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"/>
        <a:defRPr kumimoji="1" sz="32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10766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547688" indent="-1369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753666" indent="-1369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Arial" charset="0"/>
        <a:buChar char="•"/>
        <a:defRPr kumimoji="1" sz="2400" kern="120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959644" indent="-1369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0972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30302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kumimoji="1" sz="12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37160" algn="l" defTabSz="685800" rtl="0" eaLnBrk="1" latinLnBrk="0" hangingPunct="1">
        <a:spcBef>
          <a:spcPts val="233"/>
        </a:spcBef>
        <a:buClr>
          <a:schemeClr val="accent2"/>
        </a:buClr>
        <a:buFont typeface="Arial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720.png"/><Relationship Id="rId4" Type="http://schemas.openxmlformats.org/officeDocument/2006/relationships/image" Target="../media/image7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12.png"/><Relationship Id="rId4" Type="http://schemas.openxmlformats.org/officeDocument/2006/relationships/image" Target="../media/image7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4.png"/><Relationship Id="rId7" Type="http://schemas.openxmlformats.org/officeDocument/2006/relationships/image" Target="../media/image108.jpg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jpg"/><Relationship Id="rId10" Type="http://schemas.openxmlformats.org/officeDocument/2006/relationships/image" Target="../media/image111.png"/><Relationship Id="rId4" Type="http://schemas.openxmlformats.org/officeDocument/2006/relationships/image" Target="../media/image105.gif"/><Relationship Id="rId9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notebooks/welcome.ipynb?hl=ja#scrollTo=-Rh3-Vt9Nev9" TargetMode="Externa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sci.org/data/oz/ais.html" TargetMode="External"/><Relationship Id="rId2" Type="http://schemas.openxmlformats.org/officeDocument/2006/relationships/hyperlink" Target="http://www.data.jma.go.jp/gmd/risk/obsdl/index.php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subTitle" sz="quarter" idx="1"/>
          </p:nvPr>
        </p:nvSpPr>
        <p:spPr>
          <a:xfrm>
            <a:off x="892968" y="4850566"/>
            <a:ext cx="7358063" cy="15241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373783">
              <a:defRPr sz="2912"/>
            </a:pPr>
            <a:r>
              <a:rPr dirty="0"/>
              <a:t>九州大学 大学院システム情報科学研究院</a:t>
            </a:r>
          </a:p>
          <a:p>
            <a:pPr defTabSz="373783">
              <a:defRPr sz="2912"/>
            </a:pPr>
            <a:r>
              <a:rPr dirty="0"/>
              <a:t>情報知能工学部門</a:t>
            </a:r>
          </a:p>
          <a:p>
            <a:pPr defTabSz="373783">
              <a:defRPr sz="2912"/>
            </a:pPr>
            <a:r>
              <a:rPr lang="ja-JP" altLang="en-US" dirty="0" smtClean="0"/>
              <a:t>備</a:t>
            </a:r>
            <a:r>
              <a:rPr lang="ja-JP" altLang="en-US" dirty="0"/>
              <a:t>瀬</a:t>
            </a:r>
            <a:r>
              <a:rPr lang="ja-JP" altLang="en-US" dirty="0" smtClean="0"/>
              <a:t>竜馬</a:t>
            </a:r>
            <a:endParaRPr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FF00"/>
                </a:solidFill>
              </a:rPr>
              <a:t>「</a:t>
            </a:r>
            <a:r>
              <a:rPr kumimoji="1" lang="en-US" altLang="ja-JP">
                <a:solidFill>
                  <a:srgbClr val="FFFF00"/>
                </a:solidFill>
              </a:rPr>
              <a:t>DS</a:t>
            </a:r>
            <a:r>
              <a:rPr kumimoji="1" lang="ja-JP" altLang="en-US">
                <a:solidFill>
                  <a:srgbClr val="FFFF00"/>
                </a:solidFill>
              </a:rPr>
              <a:t>ことはじめ」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897" y="2054543"/>
            <a:ext cx="6597105" cy="46991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Jupyter</a:t>
            </a:r>
            <a:r>
              <a:rPr kumimoji="1" lang="ja-JP" altLang="en-US" dirty="0" smtClean="0"/>
              <a:t> </a:t>
            </a:r>
            <a:r>
              <a:rPr lang="en-US" altLang="ja-JP" dirty="0"/>
              <a:t>n</a:t>
            </a:r>
            <a:r>
              <a:rPr kumimoji="1" lang="en-US" altLang="ja-JP" dirty="0" smtClean="0"/>
              <a:t>otebook</a:t>
            </a:r>
            <a:r>
              <a:rPr kumimoji="1" lang="ja-JP" altLang="en-US" dirty="0" smtClean="0"/>
              <a:t>を使う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6" name="Shape 86"/>
          <p:cNvSpPr/>
          <p:nvPr/>
        </p:nvSpPr>
        <p:spPr>
          <a:xfrm rot="19673302">
            <a:off x="2060499" y="2489422"/>
            <a:ext cx="622777" cy="404697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Shape 87"/>
          <p:cNvSpPr/>
          <p:nvPr/>
        </p:nvSpPr>
        <p:spPr>
          <a:xfrm>
            <a:off x="754631" y="2593742"/>
            <a:ext cx="1338508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ファイルを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クリック</a:t>
            </a:r>
            <a:endParaRPr sz="1969" dirty="0"/>
          </a:p>
        </p:txBody>
      </p:sp>
      <p:sp>
        <p:nvSpPr>
          <p:cNvPr id="9" name="正方形/長方形 8"/>
          <p:cNvSpPr/>
          <p:nvPr/>
        </p:nvSpPr>
        <p:spPr>
          <a:xfrm>
            <a:off x="2743200" y="2826989"/>
            <a:ext cx="1207477" cy="2117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10" name="Shape 86"/>
          <p:cNvSpPr/>
          <p:nvPr/>
        </p:nvSpPr>
        <p:spPr>
          <a:xfrm rot="19673302">
            <a:off x="2222983" y="3028952"/>
            <a:ext cx="622777" cy="404697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1" name="Shape 87"/>
          <p:cNvSpPr/>
          <p:nvPr/>
        </p:nvSpPr>
        <p:spPr>
          <a:xfrm>
            <a:off x="89149" y="3435973"/>
            <a:ext cx="2213748" cy="189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en-US" altLang="ja-JP" sz="1969" dirty="0" smtClean="0"/>
              <a:t>Python3</a:t>
            </a:r>
            <a:r>
              <a:rPr lang="ja-JP" altLang="en-US" sz="1969" dirty="0" smtClean="0"/>
              <a:t>の新しい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ノートブック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をクリック</a:t>
            </a:r>
            <a:endParaRPr lang="en-US" altLang="ja-JP" sz="1969" dirty="0" smtClean="0"/>
          </a:p>
          <a:p>
            <a:pPr algn="l">
              <a:defRPr sz="2800"/>
            </a:pPr>
            <a:endParaRPr lang="en-US" sz="1969" dirty="0"/>
          </a:p>
          <a:p>
            <a:pPr algn="l">
              <a:defRPr sz="2800"/>
            </a:pPr>
            <a:r>
              <a:rPr lang="en-US" altLang="ja-JP" sz="1969" dirty="0" smtClean="0"/>
              <a:t>※</a:t>
            </a:r>
            <a:r>
              <a:rPr lang="ja-JP" altLang="en-US" sz="1969" dirty="0" smtClean="0"/>
              <a:t>）数字は</a:t>
            </a:r>
            <a:r>
              <a:rPr lang="en-US" altLang="ja-JP" sz="1969" dirty="0" smtClean="0"/>
              <a:t>Python</a:t>
            </a:r>
          </a:p>
          <a:p>
            <a:pPr algn="l">
              <a:defRPr sz="2800"/>
            </a:pPr>
            <a:r>
              <a:rPr lang="ja-JP" altLang="en-US" sz="1969" dirty="0" smtClean="0"/>
              <a:t>のバージョン</a:t>
            </a:r>
            <a:endParaRPr sz="1969" dirty="0"/>
          </a:p>
        </p:txBody>
      </p:sp>
      <p:sp>
        <p:nvSpPr>
          <p:cNvPr id="12" name="Shape 87"/>
          <p:cNvSpPr/>
          <p:nvPr/>
        </p:nvSpPr>
        <p:spPr>
          <a:xfrm>
            <a:off x="304800" y="1572401"/>
            <a:ext cx="5382244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en-US" altLang="ja-JP" sz="1969" dirty="0" err="1" smtClean="0"/>
              <a:t>Jupyter</a:t>
            </a:r>
            <a:r>
              <a:rPr lang="ja-JP" altLang="en-US" sz="1969" dirty="0" smtClean="0"/>
              <a:t> </a:t>
            </a:r>
            <a:r>
              <a:rPr lang="en-US" altLang="ja-JP" sz="1969" dirty="0" smtClean="0"/>
              <a:t>notebook: Python</a:t>
            </a:r>
            <a:r>
              <a:rPr lang="ja-JP" altLang="en-US" sz="1969" dirty="0" smtClean="0"/>
              <a:t>の開発環境の一つ</a:t>
            </a:r>
            <a:endParaRPr lang="en-US" altLang="ja-JP" sz="1969" dirty="0" smtClean="0"/>
          </a:p>
        </p:txBody>
      </p:sp>
    </p:spTree>
    <p:extLst>
      <p:ext uri="{BB962C8B-B14F-4D97-AF65-F5344CB8AC3E}">
        <p14:creationId xmlns:p14="http://schemas.microsoft.com/office/powerpoint/2010/main" val="173443312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ベクトルと </a:t>
            </a:r>
            <a:r>
              <a:rPr kumimoji="1" lang="en-US" altLang="ja-JP" dirty="0" smtClean="0"/>
              <a:t>python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lang="en-US" altLang="ja-JP" dirty="0" err="1" smtClean="0"/>
              <a:t>np.array</a:t>
            </a:r>
            <a:r>
              <a:rPr lang="en-US" altLang="ja-JP" dirty="0" smtClean="0"/>
              <a:t> </a:t>
            </a:r>
            <a:r>
              <a:rPr lang="ja-JP" altLang="en-US" dirty="0" smtClean="0"/>
              <a:t>を使うと色々な演算が楽</a:t>
            </a:r>
            <a:endParaRPr kumimoji="1" lang="en-US" altLang="ja-JP" dirty="0" smtClean="0"/>
          </a:p>
          <a:p>
            <a:r>
              <a:rPr lang="ja-JP" altLang="en-US" dirty="0" smtClean="0"/>
              <a:t>まず 「</a:t>
            </a:r>
            <a:r>
              <a:rPr lang="en-US" altLang="ja-JP" dirty="0" smtClean="0"/>
              <a:t>import </a:t>
            </a:r>
            <a:r>
              <a:rPr lang="en-US" altLang="ja-JP" dirty="0" err="1" smtClean="0"/>
              <a:t>numpy</a:t>
            </a:r>
            <a:r>
              <a:rPr lang="en-US" altLang="ja-JP" dirty="0" smtClean="0"/>
              <a:t> as np</a:t>
            </a:r>
            <a:r>
              <a:rPr lang="ja-JP" altLang="en-US" dirty="0" smtClean="0"/>
              <a:t>」を実行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例：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78" y="3941379"/>
            <a:ext cx="3977004" cy="20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mmon operations on vect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ベクトルの演算</a:t>
            </a:r>
            <a:r>
              <a:rPr lang="en-US" altLang="ja-JP" dirty="0" smtClean="0"/>
              <a:t>:</a:t>
            </a:r>
            <a:r>
              <a:rPr lang="ja-JP" altLang="en-US" dirty="0" smtClean="0"/>
              <a:t>和</a:t>
            </a:r>
            <a:endParaRPr dirty="0"/>
          </a:p>
        </p:txBody>
      </p:sp>
      <p:sp>
        <p:nvSpPr>
          <p:cNvPr id="431" name="Let’s write the functions to add/subtract 2 vectors, and to multiply 1 vector by 1 scalar"/>
          <p:cNvSpPr>
            <a:spLocks noGrp="1"/>
          </p:cNvSpPr>
          <p:nvPr>
            <p:ph type="body" idx="1"/>
          </p:nvPr>
        </p:nvSpPr>
        <p:spPr>
          <a:xfrm>
            <a:off x="304800" y="1525044"/>
            <a:ext cx="8534400" cy="4800600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ベクトルの和（要素同士の和を取る）</a:t>
            </a:r>
            <a:endParaRPr dirty="0"/>
          </a:p>
        </p:txBody>
      </p:sp>
      <p:sp>
        <p:nvSpPr>
          <p:cNvPr id="43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397869" y="2653263"/>
                <a:ext cx="2764283" cy="979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3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ja-JP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       </m:t>
                    </m:r>
                    <m:d>
                      <m:dPr>
                        <m:ctrlPr>
                          <a:rPr kumimoji="0" lang="en-US" altLang="ja-JP" sz="3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ja-JP" sz="3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</a:t>
                </a:r>
                <a:endParaRPr kumimoji="1" lang="ja-JP" altLang="en-US" sz="3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69" y="2653263"/>
                <a:ext cx="2764283" cy="9796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角丸四角形 9"/>
          <p:cNvSpPr/>
          <p:nvPr/>
        </p:nvSpPr>
        <p:spPr>
          <a:xfrm>
            <a:off x="1276615" y="2683338"/>
            <a:ext cx="2773705" cy="38097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276615" y="3215201"/>
            <a:ext cx="2773705" cy="38097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p:sp>
        <p:nvSpPr>
          <p:cNvPr id="17" name="加算 16"/>
          <p:cNvSpPr/>
          <p:nvPr/>
        </p:nvSpPr>
        <p:spPr>
          <a:xfrm>
            <a:off x="2429461" y="2923512"/>
            <a:ext cx="468011" cy="468011"/>
          </a:xfrm>
          <a:prstGeom prst="mathPlu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1566022" y="1796480"/>
                <a:ext cx="6126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𝒙</m:t>
                      </m:r>
                    </m:oMath>
                  </m:oMathPara>
                </a14:m>
                <a:endParaRPr kumimoji="0" lang="ja-JP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22" y="1796480"/>
                <a:ext cx="6126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3176589" y="1796480"/>
                <a:ext cx="6222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𝒚</m:t>
                      </m:r>
                    </m:oMath>
                  </m:oMathPara>
                </a14:m>
                <a:endParaRPr kumimoji="0" lang="ja-JP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589" y="1796480"/>
                <a:ext cx="6222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/>
          <p:cNvGrpSpPr/>
          <p:nvPr/>
        </p:nvGrpSpPr>
        <p:grpSpPr>
          <a:xfrm>
            <a:off x="1851069" y="2340099"/>
            <a:ext cx="1639455" cy="246648"/>
            <a:chOff x="4368800" y="2239891"/>
            <a:chExt cx="1639455" cy="246648"/>
          </a:xfrm>
        </p:grpSpPr>
        <p:cxnSp>
          <p:nvCxnSpPr>
            <p:cNvPr id="21" name="直線矢印コネクタ 20"/>
            <p:cNvCxnSpPr/>
            <p:nvPr/>
          </p:nvCxnSpPr>
          <p:spPr>
            <a:xfrm>
              <a:off x="4368800" y="2239891"/>
              <a:ext cx="0" cy="246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6008255" y="2239891"/>
              <a:ext cx="0" cy="246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号 1"/>
          <p:cNvSpPr/>
          <p:nvPr/>
        </p:nvSpPr>
        <p:spPr>
          <a:xfrm>
            <a:off x="4119289" y="2962111"/>
            <a:ext cx="450135" cy="327215"/>
          </a:xfrm>
          <a:prstGeom prst="mathEqual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454528" y="2689244"/>
                <a:ext cx="2267031" cy="107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eiryo UI" panose="020B0604030504040204" pitchFamily="50" charset="-128"/>
                              <a:sym typeface="Verdan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ja-JP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8" y="2689244"/>
                <a:ext cx="2267031" cy="1076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44" y="4505484"/>
            <a:ext cx="3441649" cy="9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mmon operations on vect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ベクトルの演算</a:t>
            </a:r>
            <a:r>
              <a:rPr lang="en-US" altLang="ja-JP" dirty="0" smtClean="0"/>
              <a:t>:</a:t>
            </a:r>
            <a:r>
              <a:rPr lang="ja-JP" altLang="en-US" dirty="0" smtClean="0"/>
              <a:t>差</a:t>
            </a:r>
            <a:endParaRPr dirty="0"/>
          </a:p>
        </p:txBody>
      </p:sp>
      <p:sp>
        <p:nvSpPr>
          <p:cNvPr id="431" name="Let’s write the functions to add/subtract 2 vectors, and to multiply 1 vector by 1 scalar"/>
          <p:cNvSpPr>
            <a:spLocks noGrp="1"/>
          </p:cNvSpPr>
          <p:nvPr>
            <p:ph type="body" idx="1"/>
          </p:nvPr>
        </p:nvSpPr>
        <p:spPr>
          <a:xfrm>
            <a:off x="304800" y="1525044"/>
            <a:ext cx="8534400" cy="4800600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ベクトルの差（要素同士の差を取る）</a:t>
            </a:r>
            <a:endParaRPr dirty="0"/>
          </a:p>
        </p:txBody>
      </p:sp>
      <p:sp>
        <p:nvSpPr>
          <p:cNvPr id="43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397869" y="2653263"/>
                <a:ext cx="2764283" cy="979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3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ja-JP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       </m:t>
                    </m:r>
                    <m:d>
                      <m:dPr>
                        <m:ctrlPr>
                          <a:rPr kumimoji="0" lang="en-US" altLang="ja-JP" sz="3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ja-JP" sz="3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ja-JP" sz="36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ja-JP" sz="36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Meiryo UI" panose="020B0604030504040204" pitchFamily="50" charset="-128"/>
                                      <a:sym typeface="Verdana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</a:t>
                </a:r>
                <a:endParaRPr kumimoji="1" lang="ja-JP" altLang="en-US" sz="3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69" y="2653263"/>
                <a:ext cx="2764283" cy="9796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角丸四角形 9"/>
          <p:cNvSpPr/>
          <p:nvPr/>
        </p:nvSpPr>
        <p:spPr>
          <a:xfrm>
            <a:off x="1276615" y="2683338"/>
            <a:ext cx="2773705" cy="38097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276615" y="3215201"/>
            <a:ext cx="2773705" cy="380970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1566022" y="1796480"/>
                <a:ext cx="6126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𝒙</m:t>
                      </m:r>
                    </m:oMath>
                  </m:oMathPara>
                </a14:m>
                <a:endParaRPr kumimoji="0" lang="ja-JP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022" y="1796480"/>
                <a:ext cx="61266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正方形/長方形 18"/>
              <p:cNvSpPr/>
              <p:nvPr/>
            </p:nvSpPr>
            <p:spPr>
              <a:xfrm>
                <a:off x="3176589" y="1796480"/>
                <a:ext cx="6222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𝒚</m:t>
                      </m:r>
                    </m:oMath>
                  </m:oMathPara>
                </a14:m>
                <a:endParaRPr kumimoji="0" lang="ja-JP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9" name="正方形/長方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589" y="1796480"/>
                <a:ext cx="6222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/>
          <p:cNvGrpSpPr/>
          <p:nvPr/>
        </p:nvGrpSpPr>
        <p:grpSpPr>
          <a:xfrm>
            <a:off x="1851069" y="2340099"/>
            <a:ext cx="1639455" cy="246648"/>
            <a:chOff x="4368800" y="2239891"/>
            <a:chExt cx="1639455" cy="246648"/>
          </a:xfrm>
        </p:grpSpPr>
        <p:cxnSp>
          <p:nvCxnSpPr>
            <p:cNvPr id="21" name="直線矢印コネクタ 20"/>
            <p:cNvCxnSpPr/>
            <p:nvPr/>
          </p:nvCxnSpPr>
          <p:spPr>
            <a:xfrm>
              <a:off x="4368800" y="2239891"/>
              <a:ext cx="0" cy="246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/>
            <p:nvPr/>
          </p:nvCxnSpPr>
          <p:spPr>
            <a:xfrm>
              <a:off x="6008255" y="2239891"/>
              <a:ext cx="0" cy="246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等号 1"/>
          <p:cNvSpPr/>
          <p:nvPr/>
        </p:nvSpPr>
        <p:spPr>
          <a:xfrm>
            <a:off x="4119289" y="2962111"/>
            <a:ext cx="450135" cy="327215"/>
          </a:xfrm>
          <a:prstGeom prst="mathEqual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454528" y="2689244"/>
                <a:ext cx="2263440" cy="1018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eiryo UI" panose="020B0604030504040204" pitchFamily="50" charset="-128"/>
                              <a:sym typeface="Verdan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ja-JP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8" y="2689244"/>
                <a:ext cx="2263440" cy="1018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減算 25"/>
          <p:cNvSpPr/>
          <p:nvPr/>
        </p:nvSpPr>
        <p:spPr>
          <a:xfrm>
            <a:off x="2455101" y="2853318"/>
            <a:ext cx="538620" cy="548447"/>
          </a:xfrm>
          <a:prstGeom prst="mathMinus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59" y="4539498"/>
            <a:ext cx="3997874" cy="10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mmon operations on vect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ベクトルと数値の積</a:t>
            </a:r>
            <a:endParaRPr dirty="0"/>
          </a:p>
        </p:txBody>
      </p:sp>
      <p:sp>
        <p:nvSpPr>
          <p:cNvPr id="431" name="Let’s write the functions to add/subtract 2 vectors, and to multiply 1 vector by 1 scalar"/>
          <p:cNvSpPr>
            <a:spLocks noGrp="1"/>
          </p:cNvSpPr>
          <p:nvPr>
            <p:ph type="body" idx="1"/>
          </p:nvPr>
        </p:nvSpPr>
        <p:spPr>
          <a:xfrm>
            <a:off x="304800" y="1525044"/>
            <a:ext cx="8534400" cy="4800600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ベクトルと数値の積</a:t>
            </a:r>
            <a:endParaRPr dirty="0"/>
          </a:p>
        </p:txBody>
      </p:sp>
      <p:sp>
        <p:nvSpPr>
          <p:cNvPr id="43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2625675" y="2653263"/>
                <a:ext cx="1065292" cy="92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eiryo UI" panose="020B0604030504040204" pitchFamily="50" charset="-128"/>
                              <a:sym typeface="Verdan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75" y="2653263"/>
                <a:ext cx="1065292" cy="922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2851987" y="2006932"/>
                <a:ext cx="6126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1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𝒙</m:t>
                      </m:r>
                    </m:oMath>
                  </m:oMathPara>
                </a14:m>
                <a:endParaRPr kumimoji="0" lang="ja-JP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987" y="2006932"/>
                <a:ext cx="6126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等号 1"/>
          <p:cNvSpPr/>
          <p:nvPr/>
        </p:nvSpPr>
        <p:spPr>
          <a:xfrm>
            <a:off x="4119289" y="2962111"/>
            <a:ext cx="450135" cy="327215"/>
          </a:xfrm>
          <a:prstGeom prst="mathEqual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454528" y="2689244"/>
                <a:ext cx="2214837" cy="1050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eiryo UI" panose="020B0604030504040204" pitchFamily="50" charset="-128"/>
                              <a:sym typeface="Verdan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𝑠</m:t>
                                </m:r>
                                <m:r>
                                  <a:rPr kumimoji="1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 × 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𝑠</m:t>
                                </m:r>
                                <m:r>
                                  <a:rPr kumimoji="0" lang="en-US" altLang="ja-JP" sz="3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eiryo UI" panose="020B0604030504040204" pitchFamily="50" charset="-128"/>
                                    <a:sym typeface="Verdana"/>
                                  </a:rPr>
                                  <m:t> × </m:t>
                                </m:r>
                                <m:sSub>
                                  <m:sSubPr>
                                    <m:ctrlP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ja-JP" sz="36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Meiryo UI" panose="020B0604030504040204" pitchFamily="50" charset="-128"/>
                                        <a:sym typeface="Verdana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ja-JP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sym typeface="Verdana"/>
                </a:endParaRPr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528" y="2689244"/>
                <a:ext cx="2214837" cy="1050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/>
              <p:cNvSpPr txBox="1"/>
              <p:nvPr/>
            </p:nvSpPr>
            <p:spPr>
              <a:xfrm>
                <a:off x="1740561" y="2798872"/>
                <a:ext cx="91358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ja-JP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𝑠</m:t>
                      </m:r>
                      <m:r>
                        <a:rPr kumimoji="0" lang="en-US" altLang="ja-JP" sz="3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eiryo UI" panose="020B0604030504040204" pitchFamily="50" charset="-128"/>
                          <a:sym typeface="Verdana"/>
                        </a:rPr>
                        <m:t> ×</m:t>
                      </m:r>
                    </m:oMath>
                  </m:oMathPara>
                </a14:m>
                <a:endParaRPr kumimoji="1" lang="ja-JP" altLang="en-US" sz="3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</p:txBody>
          </p:sp>
        </mc:Choice>
        <mc:Fallback xmlns="">
          <p:sp>
            <p:nvSpPr>
              <p:cNvPr id="23" name="テキスト ボックス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561" y="2798872"/>
                <a:ext cx="91358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37" y="4626697"/>
            <a:ext cx="3245261" cy="13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 smtClean="0"/>
              <a:t>練習２：</a:t>
            </a:r>
            <a:r>
              <a:rPr lang="en-US" altLang="ja-JP" sz="3200" dirty="0"/>
              <a:t>2</a:t>
            </a:r>
            <a:r>
              <a:rPr lang="ja-JP" altLang="en-US" sz="3200" dirty="0" err="1" smtClean="0"/>
              <a:t>つの</a:t>
            </a:r>
            <a:r>
              <a:rPr lang="ja-JP" altLang="en-US" sz="3200" dirty="0" smtClean="0"/>
              <a:t>ベクトル間の和と積を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「プログラムで」計算させよう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/>
              <p:cNvSpPr txBox="1"/>
              <p:nvPr/>
            </p:nvSpPr>
            <p:spPr>
              <a:xfrm>
                <a:off x="653353" y="1841856"/>
                <a:ext cx="8226739" cy="3493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Meiryo UI" panose="020B0604030504040204" pitchFamily="50" charset="-128"/>
                  <a:sym typeface="Verdana"/>
                </a:endParaRPr>
              </a:p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en-US" altLang="ja-JP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=</m:t>
                    </m:r>
                    <m:d>
                      <m:dPr>
                        <m:ctrlPr>
                          <a:rPr kumimoji="1" lang="en-US" altLang="ja-JP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3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ja-JP" sz="3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, </m:t>
                    </m:r>
                    <m:r>
                      <a:rPr kumimoji="0" lang="en-US" altLang="ja-JP" sz="3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  <m:r>
                      <a:rPr kumimoji="0" lang="en-US" altLang="ja-JP" sz="3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=</m:t>
                    </m:r>
                    <m:d>
                      <m:dPr>
                        <m:ctrlPr>
                          <a:rPr kumimoji="0" lang="en-US" altLang="ja-JP" sz="3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ja-JP" sz="3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ja-JP" altLang="en-US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のとき</a:t>
                </a:r>
                <a:r>
                  <a:rPr kumimoji="0" lang="ja-JP" alt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ja-JP" altLang="en-US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＋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</m:oMath>
                </a14:m>
                <a:r>
                  <a:rPr kumimoji="1" lang="en-US" altLang="ja-JP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, </a:t>
                </a: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en-US" altLang="ja-JP" sz="36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−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</m:oMath>
                </a14:m>
                <a:r>
                  <a:rPr kumimoji="1" lang="ja-JP" altLang="en-US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は？</a:t>
                </a:r>
                <a:endParaRPr kumimoji="1" lang="en-US" altLang="ja-JP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en-US" altLang="ja-JP" sz="3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=</m:t>
                    </m:r>
                    <m:d>
                      <m:dPr>
                        <m:ctrlPr>
                          <a:rPr kumimoji="0" lang="en-US" altLang="ja-JP" sz="3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ja-JP" sz="3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, 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  <m:r>
                      <a:rPr kumimoji="0" lang="en-US" altLang="ja-JP" sz="36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=</m:t>
                    </m:r>
                    <m:d>
                      <m:dPr>
                        <m:ctrlPr>
                          <a:rPr kumimoji="0" lang="en-US" altLang="ja-JP" sz="3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eiryo UI" panose="020B0604030504040204" pitchFamily="50" charset="-128"/>
                            <a:sym typeface="Verdan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ja-JP" sz="36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eiryo UI" panose="020B0604030504040204" pitchFamily="50" charset="-128"/>
                                <a:sym typeface="Verdana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ja-JP" sz="3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  <a:sym typeface="Verdana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ja-JP" alt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の</a:t>
                </a:r>
                <a:r>
                  <a:rPr kumimoji="0" lang="ja-JP" altLang="en-US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とき</a:t>
                </a:r>
                <a:r>
                  <a:rPr kumimoji="0" lang="en-US" altLang="ja-JP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ja-JP" altLang="en-US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＋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</m:oMath>
                </a14:m>
                <a:r>
                  <a:rPr kumimoji="1" lang="en-US" altLang="ja-JP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 , </a:t>
                </a:r>
                <a14:m>
                  <m:oMath xmlns:m="http://schemas.openxmlformats.org/officeDocument/2006/math"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𝒙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eiryo UI" panose="020B0604030504040204" pitchFamily="50" charset="-128"/>
                        <a:sym typeface="Verdana"/>
                      </a:rPr>
                      <m:t>−</m:t>
                    </m:r>
                    <m:r>
                      <a:rPr kumimoji="0" lang="en-US" altLang="ja-JP" sz="36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Meiryo UI" panose="020B0604030504040204" pitchFamily="50" charset="-128"/>
                        <a:sym typeface="Verdana"/>
                      </a:rPr>
                      <m:t>𝒚</m:t>
                    </m:r>
                  </m:oMath>
                </a14:m>
                <a:r>
                  <a:rPr kumimoji="0" lang="ja-JP" altLang="en-US" sz="3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sym typeface="Verdana"/>
                  </a:rPr>
                  <a:t>は？</a:t>
                </a:r>
                <a:endParaRPr kumimoji="0" lang="ja-JP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sym typeface="Verdana"/>
                </a:endParaRPr>
              </a:p>
            </p:txBody>
          </p:sp>
        </mc:Choice>
        <mc:Fallback xmlns=""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53" y="1841856"/>
                <a:ext cx="8226739" cy="3493200"/>
              </a:xfrm>
              <a:prstGeom prst="rect">
                <a:avLst/>
              </a:prstGeom>
              <a:blipFill>
                <a:blip r:embed="rId2"/>
                <a:stretch>
                  <a:fillRect r="-23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mmon operations on vect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データ「セット」</a:t>
            </a:r>
            <a:endParaRPr dirty="0"/>
          </a:p>
        </p:txBody>
      </p:sp>
      <p:sp>
        <p:nvSpPr>
          <p:cNvPr id="431" name="Let’s write the functions to add/subtract 2 vectors, and to multiply 1 vector by 1 scalar"/>
          <p:cNvSpPr>
            <a:spLocks noGrp="1"/>
          </p:cNvSpPr>
          <p:nvPr>
            <p:ph type="body" idx="1"/>
          </p:nvPr>
        </p:nvSpPr>
        <p:spPr>
          <a:xfrm>
            <a:off x="304800" y="1525044"/>
            <a:ext cx="8534400" cy="930057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複数のベクトルを</a:t>
            </a:r>
            <a:r>
              <a:rPr lang="ja-JP" altLang="en-US" dirty="0"/>
              <a:t>行列</a:t>
            </a:r>
            <a:r>
              <a:rPr lang="ja-JP" altLang="en-US" dirty="0" smtClean="0"/>
              <a:t>で</a:t>
            </a:r>
            <a:r>
              <a:rPr lang="ja-JP" altLang="en-US" dirty="0"/>
              <a:t>表現</a:t>
            </a:r>
            <a:endParaRPr lang="en-US" altLang="ja-JP" dirty="0" smtClean="0"/>
          </a:p>
        </p:txBody>
      </p:sp>
      <p:sp>
        <p:nvSpPr>
          <p:cNvPr id="43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70" y="2185061"/>
            <a:ext cx="3295637" cy="137009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6" y="4256689"/>
            <a:ext cx="2912319" cy="12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関数による数値計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関数による数値計算</a:t>
            </a:r>
          </a:p>
        </p:txBody>
      </p:sp>
      <p:sp>
        <p:nvSpPr>
          <p:cNvPr id="327" name="Functions in Python"/>
          <p:cNvSpPr>
            <a:spLocks noGrp="1"/>
          </p:cNvSpPr>
          <p:nvPr>
            <p:ph type="body" sz="quarter" idx="1"/>
          </p:nvPr>
        </p:nvSpPr>
        <p:spPr>
          <a:xfrm>
            <a:off x="685800" y="5384006"/>
            <a:ext cx="7772400" cy="1042988"/>
          </a:xfrm>
          <a:prstGeom prst="rect">
            <a:avLst/>
          </a:prstGeom>
        </p:spPr>
        <p:txBody>
          <a:bodyPr/>
          <a:lstStyle/>
          <a:p>
            <a:r>
              <a:t>Functions in Python</a:t>
            </a:r>
          </a:p>
        </p:txBody>
      </p:sp>
      <p:sp>
        <p:nvSpPr>
          <p:cNvPr id="328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502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「材料」</a:t>
            </a:r>
            <a:r>
              <a:rPr lang="ja-JP" altLang="en-US" dirty="0"/>
              <a:t>と</a:t>
            </a:r>
            <a:r>
              <a:rPr lang="ja-JP" altLang="en-US" dirty="0" smtClean="0"/>
              <a:t>「道具」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107</a:t>
            </a:fld>
            <a:endParaRPr lang="ja-JP" altLang="en-US" dirty="0"/>
          </a:p>
        </p:txBody>
      </p:sp>
      <p:pic>
        <p:nvPicPr>
          <p:cNvPr id="13" name="図 12" descr="... &lt;strong&gt;食材&lt;/strong&gt;イラスト＞野菜＞イラスト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71" y="3657352"/>
            <a:ext cx="1345544" cy="1345544"/>
          </a:xfrm>
          <a:prstGeom prst="rect">
            <a:avLst/>
          </a:prstGeom>
        </p:spPr>
      </p:pic>
      <p:pic>
        <p:nvPicPr>
          <p:cNvPr id="14" name="図 13" descr="... &lt;strong&gt;食材&lt;/strong&gt;イラスト＞野菜＞イラスト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0" y="2239456"/>
            <a:ext cx="1619014" cy="1619014"/>
          </a:xfrm>
          <a:prstGeom prst="rect">
            <a:avLst/>
          </a:prstGeom>
        </p:spPr>
      </p:pic>
      <p:pic>
        <p:nvPicPr>
          <p:cNvPr id="15" name="図 14" descr="... &lt;strong&gt;食材&lt;/strong&gt;イラスト＞野菜＞イラスト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9" y="4169493"/>
            <a:ext cx="1390195" cy="1390195"/>
          </a:xfrm>
          <a:prstGeom prst="rect">
            <a:avLst/>
          </a:prstGeom>
        </p:spPr>
      </p:pic>
      <p:pic>
        <p:nvPicPr>
          <p:cNvPr id="16" name="図 15" descr="... &lt;strong&gt;肉&lt;/strong&gt;料理, 食べ物 / 食料, EPS I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99" y="5207118"/>
            <a:ext cx="1608083" cy="1608083"/>
          </a:xfrm>
          <a:prstGeom prst="rect">
            <a:avLst/>
          </a:prstGeom>
        </p:spPr>
      </p:pic>
      <p:sp>
        <p:nvSpPr>
          <p:cNvPr id="17" name="角丸四角形 16"/>
          <p:cNvSpPr/>
          <p:nvPr/>
        </p:nvSpPr>
        <p:spPr>
          <a:xfrm>
            <a:off x="223680" y="2122710"/>
            <a:ext cx="2898135" cy="457574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94173" y="156011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材料（変数）</a:t>
            </a:r>
          </a:p>
        </p:txBody>
      </p:sp>
      <p:pic>
        <p:nvPicPr>
          <p:cNvPr id="25" name="図 24" descr="&lt;strong&gt;カレー粉&lt;/strong&gt;のイラスト | かわいい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14" y="2449799"/>
            <a:ext cx="1027080" cy="1149180"/>
          </a:xfrm>
          <a:prstGeom prst="rect">
            <a:avLst/>
          </a:prstGeom>
        </p:spPr>
      </p:pic>
      <p:grpSp>
        <p:nvGrpSpPr>
          <p:cNvPr id="31" name="グループ化 30"/>
          <p:cNvGrpSpPr/>
          <p:nvPr/>
        </p:nvGrpSpPr>
        <p:grpSpPr>
          <a:xfrm>
            <a:off x="3233275" y="1498200"/>
            <a:ext cx="2982740" cy="5163841"/>
            <a:chOff x="3233275" y="1498200"/>
            <a:chExt cx="2982740" cy="5163841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3486688" y="149820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道具（関数）</a:t>
              </a:r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3233275" y="2086296"/>
              <a:ext cx="2982740" cy="4575745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pic>
          <p:nvPicPr>
            <p:cNvPr id="21" name="図 20" descr="... &lt;strong&gt;包丁&lt;/strong&gt;, 調理器具, EPS ID:20141122040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162" y="2526456"/>
              <a:ext cx="1606623" cy="1606623"/>
            </a:xfrm>
            <a:prstGeom prst="rect">
              <a:avLst/>
            </a:prstGeom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3735232" y="2184284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切る</a:t>
              </a: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4927030" y="3296538"/>
              <a:ext cx="1132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皮をむく</a:t>
              </a:r>
              <a:endPara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26" name="図 25" descr="Kostenloses Foto: Schäler, Gurkenschäler ...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501" y="3709187"/>
              <a:ext cx="1780241" cy="1181264"/>
            </a:xfrm>
            <a:prstGeom prst="rect">
              <a:avLst/>
            </a:prstGeom>
          </p:spPr>
        </p:pic>
        <p:pic>
          <p:nvPicPr>
            <p:cNvPr id="27" name="図 26" descr="フリーイラスト素材 ...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667" y="5299816"/>
              <a:ext cx="1860323" cy="1089064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3898587" y="4838151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煮る</a:t>
              </a:r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6494807" y="3691378"/>
            <a:ext cx="2406486" cy="1005025"/>
            <a:chOff x="6494807" y="3691378"/>
            <a:chExt cx="2406486" cy="1005025"/>
          </a:xfrm>
        </p:grpSpPr>
        <p:pic>
          <p:nvPicPr>
            <p:cNvPr id="29" name="図 28" descr="無料イラスト] 福神漬けがの ...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785" y="3691378"/>
              <a:ext cx="1769508" cy="1005025"/>
            </a:xfrm>
            <a:prstGeom prst="rect">
              <a:avLst/>
            </a:prstGeom>
          </p:spPr>
        </p:pic>
        <p:sp>
          <p:nvSpPr>
            <p:cNvPr id="30" name="右矢印 29"/>
            <p:cNvSpPr/>
            <p:nvPr/>
          </p:nvSpPr>
          <p:spPr>
            <a:xfrm>
              <a:off x="6494807" y="3828924"/>
              <a:ext cx="484530" cy="6977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</p:grpSp>
      <p:sp>
        <p:nvSpPr>
          <p:cNvPr id="34" name="角丸四角形吹き出し 33"/>
          <p:cNvSpPr/>
          <p:nvPr/>
        </p:nvSpPr>
        <p:spPr>
          <a:xfrm>
            <a:off x="6197432" y="1280484"/>
            <a:ext cx="2641768" cy="1541544"/>
          </a:xfrm>
          <a:prstGeom prst="wedgeRoundRectCallout">
            <a:avLst>
              <a:gd name="adj1" fmla="val -62608"/>
              <a:gd name="adj2" fmla="val -499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b="0" dirty="0" smtClean="0"/>
              <a:t>print </a:t>
            </a:r>
            <a:r>
              <a:rPr kumimoji="1" lang="ja-JP" altLang="en-US" sz="2400" b="0" dirty="0" smtClean="0"/>
              <a:t>や</a:t>
            </a:r>
            <a:endParaRPr kumimoji="1" lang="en-US" altLang="ja-JP" sz="2400" b="0" dirty="0" smtClean="0"/>
          </a:p>
          <a:p>
            <a:pPr algn="ctr"/>
            <a:r>
              <a:rPr lang="en-US" altLang="ja-JP" sz="2400" dirty="0" smtClean="0"/>
              <a:t>+</a:t>
            </a:r>
            <a:r>
              <a:rPr lang="ja-JP" altLang="en-US" sz="2400" dirty="0" smtClean="0"/>
              <a:t>や－も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道具の一種</a:t>
            </a:r>
            <a:endParaRPr kumimoji="1" lang="ja-JP" altLang="en-US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3963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unctions in Pyth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Python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関数定義</a:t>
            </a:r>
            <a:endParaRPr dirty="0"/>
          </a:p>
        </p:txBody>
      </p:sp>
      <p:sp>
        <p:nvSpPr>
          <p:cNvPr id="357" name="def double(x):…"/>
          <p:cNvSpPr>
            <a:spLocks noGrp="1"/>
          </p:cNvSpPr>
          <p:nvPr>
            <p:ph type="body" idx="1"/>
          </p:nvPr>
        </p:nvSpPr>
        <p:spPr>
          <a:xfrm>
            <a:off x="2913527" y="3950315"/>
            <a:ext cx="3299382" cy="15031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10765">
              <a:spcBef>
                <a:spcPts val="1200"/>
              </a:spcBef>
              <a:buClrTx/>
              <a:buSzTx/>
              <a:buNone/>
              <a:defRPr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 smtClean="0"/>
              <a:t>def</a:t>
            </a:r>
            <a:r>
              <a:rPr dirty="0" smtClean="0"/>
              <a:t> </a:t>
            </a:r>
            <a:r>
              <a:rPr dirty="0"/>
              <a:t>double(x</a:t>
            </a:r>
            <a:r>
              <a:rPr dirty="0" smtClean="0"/>
              <a:t>):</a:t>
            </a:r>
            <a:endParaRPr lang="en-US" dirty="0" smtClean="0"/>
          </a:p>
          <a:p>
            <a:pPr marL="0" indent="0" defTabSz="410765">
              <a:spcBef>
                <a:spcPts val="1200"/>
              </a:spcBef>
              <a:buClrTx/>
              <a:buSzTx/>
              <a:buNone/>
              <a:defRPr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</a:t>
            </a:r>
            <a:r>
              <a:rPr lang="en-US" dirty="0" smtClean="0"/>
              <a:t>y = x*2</a:t>
            </a:r>
          </a:p>
          <a:p>
            <a:pPr marL="0" indent="0" defTabSz="410765">
              <a:spcBef>
                <a:spcPts val="1200"/>
              </a:spcBef>
              <a:buClrTx/>
              <a:buSzTx/>
              <a:buNone/>
              <a:defRPr sz="2300" b="1">
                <a:solidFill>
                  <a:srgbClr val="5C5C5C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	</a:t>
            </a:r>
            <a:r>
              <a:rPr dirty="0" smtClean="0"/>
              <a:t>return </a:t>
            </a:r>
            <a:r>
              <a:rPr lang="en-US" dirty="0" smtClean="0"/>
              <a:t>y</a:t>
            </a:r>
            <a:endParaRPr dirty="0"/>
          </a:p>
        </p:txBody>
      </p:sp>
      <p:sp>
        <p:nvSpPr>
          <p:cNvPr id="358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 dirty="0"/>
          </a:p>
        </p:txBody>
      </p:sp>
      <p:sp>
        <p:nvSpPr>
          <p:cNvPr id="2" name="角丸四角形吹き出し 1"/>
          <p:cNvSpPr/>
          <p:nvPr/>
        </p:nvSpPr>
        <p:spPr>
          <a:xfrm>
            <a:off x="1412309" y="2505205"/>
            <a:ext cx="2232765" cy="715087"/>
          </a:xfrm>
          <a:prstGeom prst="wedgeRoundRectCallout">
            <a:avLst>
              <a:gd name="adj1" fmla="val 24993"/>
              <a:gd name="adj2" fmla="val 158843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 err="1" smtClean="0"/>
              <a:t>def</a:t>
            </a:r>
            <a:r>
              <a:rPr lang="en-US" altLang="ja-JP" dirty="0" smtClean="0"/>
              <a:t> :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関数を定義するというおまじない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4615063" y="2656252"/>
            <a:ext cx="1341840" cy="715087"/>
          </a:xfrm>
          <a:prstGeom prst="wedgeRoundRectCallout">
            <a:avLst>
              <a:gd name="adj1" fmla="val -104757"/>
              <a:gd name="adj2" fmla="val 14264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定義する関数の名前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5475960" y="3736351"/>
            <a:ext cx="1187886" cy="715087"/>
          </a:xfrm>
          <a:prstGeom prst="wedgeRoundRectCallout">
            <a:avLst>
              <a:gd name="adj1" fmla="val -110358"/>
              <a:gd name="adj2" fmla="val 21775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関数への入力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2" name="In Python, inputs and outputs of a function are “objects”:…"/>
          <p:cNvSpPr txBox="1">
            <a:spLocks/>
          </p:cNvSpPr>
          <p:nvPr/>
        </p:nvSpPr>
        <p:spPr>
          <a:xfrm>
            <a:off x="304800" y="1600200"/>
            <a:ext cx="8534400" cy="905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04788" marR="0" indent="-204788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85000"/>
              <a:buFontTx/>
              <a:buChar char="●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1pPr>
            <a:lvl2pPr marL="435258" marR="0" indent="-19594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85000"/>
              <a:buFontTx/>
              <a:buChar char="●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2pPr>
            <a:lvl3pPr marL="593328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3pPr>
            <a:lvl4pPr marL="799306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4pPr>
            <a:lvl5pPr marL="1005284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5pPr>
            <a:lvl6pPr marL="132588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6pPr>
            <a:lvl7pPr marL="153162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7pPr>
            <a:lvl8pPr marL="166878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8pPr>
            <a:lvl9pPr marL="187452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178165" indent="-178165" defTabSz="795527" hangingPunct="1">
              <a:spcBef>
                <a:spcPts val="600"/>
              </a:spcBef>
              <a:defRPr sz="2784"/>
            </a:pPr>
            <a:r>
              <a:rPr lang="en-US" sz="2784" dirty="0" smtClean="0"/>
              <a:t>X</a:t>
            </a:r>
            <a:r>
              <a:rPr lang="ja-JP" altLang="en-US" sz="2784" dirty="0" smtClean="0"/>
              <a:t>を入力したらその値を</a:t>
            </a:r>
            <a:r>
              <a:rPr lang="en-US" altLang="ja-JP" sz="2784" dirty="0" smtClean="0"/>
              <a:t>2</a:t>
            </a:r>
            <a:r>
              <a:rPr lang="ja-JP" altLang="en-US" sz="2784" dirty="0" smtClean="0"/>
              <a:t>倍した数を出力する関数</a:t>
            </a:r>
            <a:endParaRPr lang="en-US" sz="2784" dirty="0"/>
          </a:p>
        </p:txBody>
      </p:sp>
      <p:sp>
        <p:nvSpPr>
          <p:cNvPr id="3" name="左中かっこ 2"/>
          <p:cNvSpPr/>
          <p:nvPr/>
        </p:nvSpPr>
        <p:spPr>
          <a:xfrm>
            <a:off x="2587667" y="4451438"/>
            <a:ext cx="205637" cy="1002001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1221807" y="5676901"/>
            <a:ext cx="2212932" cy="1021554"/>
          </a:xfrm>
          <a:prstGeom prst="wedgeRoundRectCallout">
            <a:avLst>
              <a:gd name="adj1" fmla="val -4509"/>
              <a:gd name="adj2" fmla="val -86128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字下げしてているところまでが、この関数の処理のひとまとまり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4179516" y="5820637"/>
            <a:ext cx="2384121" cy="715087"/>
          </a:xfrm>
          <a:prstGeom prst="wedgeRoundRectCallout">
            <a:avLst>
              <a:gd name="adj1" fmla="val -51652"/>
              <a:gd name="adj2" fmla="val -9961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Y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を関数の処理結果として出力するという意味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547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Enter the console…"/>
          <p:cNvSpPr>
            <a:spLocks noGrp="1"/>
          </p:cNvSpPr>
          <p:nvPr>
            <p:ph type="body" idx="1"/>
          </p:nvPr>
        </p:nvSpPr>
        <p:spPr>
          <a:xfrm>
            <a:off x="304800" y="1608692"/>
            <a:ext cx="8534400" cy="4800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6357" indent="-186357" defTabSz="832104">
              <a:spcBef>
                <a:spcPts val="600"/>
              </a:spcBef>
              <a:defRPr sz="2912"/>
            </a:pPr>
            <a:r>
              <a:rPr lang="ja-JP" altLang="en-US" dirty="0" smtClean="0"/>
              <a:t>セルへ入力</a:t>
            </a: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dirty="0"/>
          </a:p>
          <a:p>
            <a:pPr marL="186357" indent="-186357" defTabSz="832104">
              <a:spcBef>
                <a:spcPts val="600"/>
              </a:spcBef>
              <a:defRPr sz="2912"/>
            </a:pPr>
            <a:endParaRPr lang="en-US" dirty="0" smtClean="0"/>
          </a:p>
        </p:txBody>
      </p:sp>
      <p:sp>
        <p:nvSpPr>
          <p:cNvPr id="365" name="Definition of functions (at runtime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関数の定義</a:t>
            </a:r>
            <a:r>
              <a:rPr dirty="0" smtClean="0"/>
              <a:t>(</a:t>
            </a:r>
            <a:r>
              <a:rPr lang="ja-JP" altLang="en-US" dirty="0" smtClean="0"/>
              <a:t>コンソール</a:t>
            </a:r>
            <a:r>
              <a:rPr dirty="0" smtClean="0"/>
              <a:t>)</a:t>
            </a:r>
            <a:endParaRPr dirty="0"/>
          </a:p>
        </p:txBody>
      </p:sp>
      <p:sp>
        <p:nvSpPr>
          <p:cNvPr id="36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pic>
        <p:nvPicPr>
          <p:cNvPr id="367" name="Screen Shot 2017-04-14 at 11.31.25.png" descr="Screen Shot 2017-04-14 at 11.31.25.png"/>
          <p:cNvPicPr>
            <a:picLocks noChangeAspect="1"/>
          </p:cNvPicPr>
          <p:nvPr/>
        </p:nvPicPr>
        <p:blipFill>
          <a:blip r:embed="rId2">
            <a:extLst/>
          </a:blip>
          <a:srcRect r="15759" b="62353"/>
          <a:stretch>
            <a:fillRect/>
          </a:stretch>
        </p:blipFill>
        <p:spPr>
          <a:xfrm>
            <a:off x="745294" y="3766607"/>
            <a:ext cx="7189392" cy="1014895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tangle"/>
          <p:cNvSpPr/>
          <p:nvPr/>
        </p:nvSpPr>
        <p:spPr>
          <a:xfrm>
            <a:off x="575961" y="3715212"/>
            <a:ext cx="7721055" cy="1117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72" name="Rounded Rectangle"/>
          <p:cNvSpPr/>
          <p:nvPr/>
        </p:nvSpPr>
        <p:spPr>
          <a:xfrm>
            <a:off x="1064828" y="3980143"/>
            <a:ext cx="546267" cy="641416"/>
          </a:xfrm>
          <a:prstGeom prst="roundRect">
            <a:avLst>
              <a:gd name="adj" fmla="val 23229"/>
            </a:avLst>
          </a:prstGeom>
          <a:ln w="38100">
            <a:solidFill>
              <a:srgbClr val="FF2600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73" name="Do not forget indentation with the “tab” key"/>
          <p:cNvSpPr/>
          <p:nvPr/>
        </p:nvSpPr>
        <p:spPr>
          <a:xfrm>
            <a:off x="2541626" y="4512572"/>
            <a:ext cx="5555898" cy="831942"/>
          </a:xfrm>
          <a:prstGeom prst="wedgeEllipseCallout">
            <a:avLst>
              <a:gd name="adj1" fmla="val -66140"/>
              <a:gd name="adj2" fmla="val -31887"/>
            </a:avLst>
          </a:prstGeom>
          <a:solidFill>
            <a:srgbClr val="FFFFFF"/>
          </a:solidFill>
          <a:ln w="25400">
            <a:solidFill>
              <a:srgbClr val="FF2600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dirty="0" smtClean="0"/>
              <a:t>“</a:t>
            </a:r>
            <a:r>
              <a:rPr dirty="0"/>
              <a:t>tab”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ボタンで字下げするのを忘れずに！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1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Cell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371" y="1737762"/>
            <a:ext cx="6602484" cy="4838953"/>
          </a:xfrm>
          <a:prstGeom prst="rect">
            <a:avLst/>
          </a:prstGeom>
        </p:spPr>
      </p:pic>
      <p:sp>
        <p:nvSpPr>
          <p:cNvPr id="6" name="Shape 86"/>
          <p:cNvSpPr/>
          <p:nvPr/>
        </p:nvSpPr>
        <p:spPr>
          <a:xfrm rot="19673302">
            <a:off x="1981983" y="2698071"/>
            <a:ext cx="622777" cy="404697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Shape 87"/>
          <p:cNvSpPr/>
          <p:nvPr/>
        </p:nvSpPr>
        <p:spPr>
          <a:xfrm>
            <a:off x="304800" y="2900419"/>
            <a:ext cx="1845057" cy="1587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en-US" sz="1969" dirty="0" smtClean="0"/>
              <a:t>Cell</a:t>
            </a:r>
          </a:p>
          <a:p>
            <a:pPr algn="l">
              <a:defRPr sz="2800"/>
            </a:pPr>
            <a:r>
              <a:rPr lang="ja-JP" altLang="en-US" sz="1969" dirty="0" smtClean="0"/>
              <a:t>プログラムの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入力フィールド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en-US" altLang="ja-JP" sz="1969" dirty="0" smtClean="0"/>
              <a:t>Cell</a:t>
            </a:r>
            <a:r>
              <a:rPr lang="ja-JP" altLang="en-US" sz="1969" dirty="0" smtClean="0"/>
              <a:t>の単位で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実行される</a:t>
            </a:r>
            <a:endParaRPr sz="1969" dirty="0"/>
          </a:p>
        </p:txBody>
      </p:sp>
    </p:spTree>
    <p:extLst>
      <p:ext uri="{BB962C8B-B14F-4D97-AF65-F5344CB8AC3E}">
        <p14:creationId xmlns:p14="http://schemas.microsoft.com/office/powerpoint/2010/main" val="1598860967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age of fun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関数の利用</a:t>
            </a:r>
            <a:endParaRPr dirty="0"/>
          </a:p>
        </p:txBody>
      </p:sp>
      <p:sp>
        <p:nvSpPr>
          <p:cNvPr id="395" name="Pass a number as input and show resul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入力として数字を入れて、実行</a:t>
            </a:r>
            <a:endParaRPr dirty="0"/>
          </a:p>
          <a:p>
            <a:endParaRPr lang="en-US" dirty="0" smtClean="0"/>
          </a:p>
          <a:p>
            <a:endParaRPr dirty="0"/>
          </a:p>
          <a:p>
            <a:endParaRPr lang="en-US" altLang="ja-JP" dirty="0" smtClean="0"/>
          </a:p>
          <a:p>
            <a:r>
              <a:rPr lang="ja-JP" altLang="en-US" dirty="0" smtClean="0"/>
              <a:t>関数の出力を変数に格納</a:t>
            </a:r>
            <a:endParaRPr lang="en-US" dirty="0" smtClean="0"/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pic>
        <p:nvPicPr>
          <p:cNvPr id="397" name="Screen Shot 2017-04-14 at 11.31.25.png" descr="Screen Shot 2017-04-14 at 11.31.25.png"/>
          <p:cNvPicPr>
            <a:picLocks noChangeAspect="1"/>
          </p:cNvPicPr>
          <p:nvPr/>
        </p:nvPicPr>
        <p:blipFill>
          <a:blip r:embed="rId2">
            <a:extLst/>
          </a:blip>
          <a:srcRect t="69197" r="76489"/>
          <a:stretch>
            <a:fillRect/>
          </a:stretch>
        </p:blipFill>
        <p:spPr>
          <a:xfrm>
            <a:off x="1244600" y="4670743"/>
            <a:ext cx="3321331" cy="137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Screen Shot 2017-04-14 at 11.31.25.png" descr="Screen Shot 2017-04-14 at 11.31.25.png"/>
          <p:cNvPicPr>
            <a:picLocks noChangeAspect="1"/>
          </p:cNvPicPr>
          <p:nvPr/>
        </p:nvPicPr>
        <p:blipFill>
          <a:blip r:embed="rId2">
            <a:extLst/>
          </a:blip>
          <a:srcRect t="53491" r="80610" b="31062"/>
          <a:stretch>
            <a:fillRect/>
          </a:stretch>
        </p:blipFill>
        <p:spPr>
          <a:xfrm>
            <a:off x="1168400" y="2423870"/>
            <a:ext cx="2887940" cy="7267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テキスト ボックス 1"/>
          <p:cNvSpPr txBox="1"/>
          <p:nvPr/>
        </p:nvSpPr>
        <p:spPr>
          <a:xfrm>
            <a:off x="2826243" y="5335436"/>
            <a:ext cx="6277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731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91" y="4318556"/>
            <a:ext cx="5468341" cy="2384244"/>
          </a:xfrm>
          <a:prstGeom prst="rect">
            <a:avLst/>
          </a:prstGeom>
        </p:spPr>
      </p:pic>
      <p:sp>
        <p:nvSpPr>
          <p:cNvPr id="375" name="Enter the file editor…"/>
          <p:cNvSpPr>
            <a:spLocks noGrp="1"/>
          </p:cNvSpPr>
          <p:nvPr>
            <p:ph type="body" idx="1"/>
          </p:nvPr>
        </p:nvSpPr>
        <p:spPr>
          <a:xfrm>
            <a:off x="304800" y="1608692"/>
            <a:ext cx="8534400" cy="4800601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新しいファイルの作成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defRPr sz="3000"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defRPr sz="3000"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defRPr sz="3000"/>
            </a:pP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>
              <a:defRPr sz="3000"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新しいファイル</a:t>
            </a:r>
            <a:r>
              <a:rPr lang="ja-JP" altLang="en-US" dirty="0"/>
              <a:t>に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コードを書いて保存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6" name="Definition of functions (inside modules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関数の定義</a:t>
            </a:r>
            <a:r>
              <a:rPr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エディタ</a:t>
            </a:r>
            <a:r>
              <a:rPr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7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Meiryo UI" panose="020B0604030504040204" pitchFamily="50" charset="-128"/>
                <a:ea typeface="Meiryo UI" panose="020B0604030504040204" pitchFamily="50" charset="-128"/>
              </a:rPr>
              <a:t>111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1" name="This is the file editor"/>
          <p:cNvSpPr/>
          <p:nvPr/>
        </p:nvSpPr>
        <p:spPr>
          <a:xfrm>
            <a:off x="1748366" y="2309624"/>
            <a:ext cx="1898320" cy="1083099"/>
          </a:xfrm>
          <a:prstGeom prst="wedgeEllipseCallout">
            <a:avLst>
              <a:gd name="adj1" fmla="val 114072"/>
              <a:gd name="adj2" fmla="val 411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ファイル作成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3071297" y="4381853"/>
            <a:ext cx="1946180" cy="402531"/>
          </a:xfrm>
          <a:prstGeom prst="ellipse">
            <a:avLst/>
          </a:prstGeom>
          <a:ln w="38100">
            <a:solidFill>
              <a:srgbClr val="FF2600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4" name="Type the code"/>
          <p:cNvSpPr/>
          <p:nvPr/>
        </p:nvSpPr>
        <p:spPr>
          <a:xfrm>
            <a:off x="150312" y="5678388"/>
            <a:ext cx="1684507" cy="891706"/>
          </a:xfrm>
          <a:prstGeom prst="wedgeEllipseCallout">
            <a:avLst>
              <a:gd name="adj1" fmla="val 82553"/>
              <a:gd name="adj2" fmla="val 670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関数を定義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5" name="Oval"/>
          <p:cNvSpPr/>
          <p:nvPr/>
        </p:nvSpPr>
        <p:spPr>
          <a:xfrm>
            <a:off x="2390180" y="5784543"/>
            <a:ext cx="2775017" cy="815804"/>
          </a:xfrm>
          <a:prstGeom prst="ellipse">
            <a:avLst/>
          </a:prstGeom>
          <a:ln w="38100">
            <a:solidFill>
              <a:srgbClr val="FF2600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7" name="ctrl+s"/>
          <p:cNvSpPr/>
          <p:nvPr/>
        </p:nvSpPr>
        <p:spPr>
          <a:xfrm>
            <a:off x="6992471" y="4328616"/>
            <a:ext cx="2017385" cy="911537"/>
          </a:xfrm>
          <a:prstGeom prst="wedgeEllipseCallout">
            <a:avLst>
              <a:gd name="adj1" fmla="val -146889"/>
              <a:gd name="adj2" fmla="val -2062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ライブラリ名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（ファイル名）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105" y="1902199"/>
            <a:ext cx="3812342" cy="1743528"/>
          </a:xfrm>
          <a:prstGeom prst="rect">
            <a:avLst/>
          </a:prstGeom>
        </p:spPr>
      </p:pic>
      <p:sp>
        <p:nvSpPr>
          <p:cNvPr id="380" name="Rounded Rectangle"/>
          <p:cNvSpPr/>
          <p:nvPr/>
        </p:nvSpPr>
        <p:spPr>
          <a:xfrm>
            <a:off x="4785419" y="3048000"/>
            <a:ext cx="2342211" cy="344723"/>
          </a:xfrm>
          <a:prstGeom prst="roundRect">
            <a:avLst>
              <a:gd name="adj" fmla="val 12113"/>
            </a:avLst>
          </a:prstGeom>
          <a:ln w="38100">
            <a:solidFill>
              <a:srgbClr val="FF2600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28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age of fun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関数の利用</a:t>
            </a:r>
            <a:endParaRPr dirty="0"/>
          </a:p>
        </p:txBody>
      </p:sp>
      <p:sp>
        <p:nvSpPr>
          <p:cNvPr id="395" name="Pass a number as input and show resul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定義したライブラリを呼び出し</a:t>
            </a:r>
            <a:endParaRPr lang="en-US" dirty="0" smtClean="0"/>
          </a:p>
          <a:p>
            <a:endParaRPr dirty="0"/>
          </a:p>
          <a:p>
            <a:endParaRPr lang="en-US" altLang="ja-JP" dirty="0" smtClean="0"/>
          </a:p>
          <a:p>
            <a:r>
              <a:rPr lang="ja-JP" altLang="en-US" dirty="0" smtClean="0"/>
              <a:t>定義したライブラリ中の特定の関数を呼び出し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関数の出力を変数に格納</a:t>
            </a:r>
            <a:endParaRPr lang="en-US" dirty="0" smtClean="0"/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112</a:t>
            </a:fld>
            <a:endParaRPr/>
          </a:p>
        </p:txBody>
      </p:sp>
      <p:pic>
        <p:nvPicPr>
          <p:cNvPr id="397" name="Screen Shot 2017-04-14 at 11.31.25.png" descr="Screen Shot 2017-04-14 at 11.31.25.png"/>
          <p:cNvPicPr>
            <a:picLocks noChangeAspect="1"/>
          </p:cNvPicPr>
          <p:nvPr/>
        </p:nvPicPr>
        <p:blipFill>
          <a:blip r:embed="rId2">
            <a:extLst/>
          </a:blip>
          <a:srcRect t="69197" r="76489"/>
          <a:stretch>
            <a:fillRect/>
          </a:stretch>
        </p:blipFill>
        <p:spPr>
          <a:xfrm>
            <a:off x="991335" y="5690740"/>
            <a:ext cx="2744902" cy="1135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52" y="4126126"/>
            <a:ext cx="4895747" cy="86497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12" y="2220526"/>
            <a:ext cx="3290748" cy="10015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84376" y="6215171"/>
            <a:ext cx="6277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436776" y="4335570"/>
            <a:ext cx="14452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      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245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Usage of functions defined in modu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dirty="0" smtClean="0"/>
              <a:t>定義した関数の利用</a:t>
            </a:r>
            <a:endParaRPr dirty="0"/>
          </a:p>
        </p:txBody>
      </p:sp>
      <p:sp>
        <p:nvSpPr>
          <p:cNvPr id="401" name="Let’s call our file (where we wrote the function) “DoubleFunc.py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02740" indent="-202740" defTabSz="905255">
              <a:defRPr sz="3168"/>
            </a:pPr>
            <a:r>
              <a:rPr dirty="0" smtClean="0"/>
              <a:t>“</a:t>
            </a:r>
            <a:r>
              <a:rPr dirty="0"/>
              <a:t>import” </a:t>
            </a:r>
            <a:r>
              <a:rPr lang="ja-JP" altLang="en-US" dirty="0" smtClean="0"/>
              <a:t>することで、定義した関数を利用できる</a:t>
            </a:r>
            <a:endParaRPr lang="en-US" altLang="ja-JP" dirty="0" smtClean="0"/>
          </a:p>
          <a:p>
            <a:pPr marL="202740" indent="-202740" defTabSz="905255">
              <a:defRPr sz="3168"/>
            </a:pPr>
            <a:r>
              <a:rPr lang="en-US" altLang="ja-JP" dirty="0" err="1" smtClean="0"/>
              <a:t>DoubleFunc</a:t>
            </a:r>
            <a:r>
              <a:rPr lang="ja-JP" altLang="en-US" dirty="0" smtClean="0"/>
              <a:t>という関数を呼び出し</a:t>
            </a:r>
            <a:endParaRPr dirty="0"/>
          </a:p>
          <a:p>
            <a:pPr marL="202740" indent="-202740" defTabSz="905255">
              <a:defRPr sz="3168"/>
            </a:pPr>
            <a:endParaRPr dirty="0"/>
          </a:p>
          <a:p>
            <a:pPr marL="202740" indent="-202740" defTabSz="905255">
              <a:defRPr sz="3168"/>
            </a:pPr>
            <a:endParaRPr dirty="0"/>
          </a:p>
          <a:p>
            <a:pPr marL="202740" indent="-202740" defTabSz="905255">
              <a:defRPr sz="3168"/>
            </a:pPr>
            <a:endParaRPr dirty="0"/>
          </a:p>
          <a:p>
            <a:pPr marL="202740" indent="-202740" defTabSz="905255">
              <a:defRPr sz="3168"/>
            </a:pPr>
            <a:r>
              <a:rPr lang="ja-JP" altLang="en-US" dirty="0" smtClean="0"/>
              <a:t>注）</a:t>
            </a:r>
            <a:r>
              <a:rPr dirty="0" smtClean="0"/>
              <a:t>“</a:t>
            </a:r>
            <a:r>
              <a:rPr dirty="0"/>
              <a:t>working directory” </a:t>
            </a:r>
            <a:r>
              <a:rPr lang="ja-JP" altLang="en-US" dirty="0" smtClean="0"/>
              <a:t>に</a:t>
            </a:r>
            <a:r>
              <a:rPr dirty="0" smtClean="0"/>
              <a:t> “</a:t>
            </a:r>
            <a:r>
              <a:rPr dirty="0"/>
              <a:t>DoubleFunc.py</a:t>
            </a:r>
            <a:r>
              <a:rPr dirty="0" smtClean="0"/>
              <a:t>”</a:t>
            </a:r>
            <a:r>
              <a:rPr lang="ja-JP" altLang="en-US" dirty="0" err="1" smtClean="0"/>
              <a:t>が置</a:t>
            </a:r>
            <a:r>
              <a:rPr lang="ja-JP" altLang="en-US" dirty="0" smtClean="0"/>
              <a:t>いてあるかを確認</a:t>
            </a:r>
            <a:endParaRPr dirty="0"/>
          </a:p>
        </p:txBody>
      </p:sp>
      <p:sp>
        <p:nvSpPr>
          <p:cNvPr id="402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750327" y="6671785"/>
            <a:ext cx="259530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pic>
        <p:nvPicPr>
          <p:cNvPr id="403" name="Screen Shot 2017-04-14 at 16.55.18.png" descr="Screen Shot 2017-04-14 at 16.5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577" y="3098803"/>
            <a:ext cx="4403263" cy="10768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39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age of fun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関数の利用：練習</a:t>
            </a:r>
            <a:endParaRPr dirty="0"/>
          </a:p>
        </p:txBody>
      </p:sp>
      <p:sp>
        <p:nvSpPr>
          <p:cNvPr id="395" name="Pass a number as input and show resul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数字を</a:t>
            </a:r>
            <a:r>
              <a:rPr lang="en-US" altLang="ja-JP" dirty="0" smtClean="0"/>
              <a:t>3</a:t>
            </a:r>
            <a:r>
              <a:rPr lang="ja-JP" altLang="en-US" dirty="0" smtClean="0"/>
              <a:t>倍にする関数</a:t>
            </a:r>
            <a:r>
              <a:rPr lang="en-US" altLang="ja-JP" dirty="0" smtClean="0"/>
              <a:t>triple</a:t>
            </a:r>
            <a:r>
              <a:rPr lang="ja-JP" altLang="en-US" dirty="0" smtClean="0"/>
              <a:t>を定義してみよう！</a:t>
            </a:r>
            <a:endParaRPr lang="en-US" dirty="0" smtClean="0"/>
          </a:p>
          <a:p>
            <a:endParaRPr dirty="0"/>
          </a:p>
          <a:p>
            <a:endParaRPr lang="en-US" altLang="ja-JP" dirty="0" smtClean="0"/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114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4" y="2800349"/>
            <a:ext cx="6211575" cy="127635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4441165"/>
            <a:ext cx="3695701" cy="10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Inputs/Outpu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入力と出力</a:t>
            </a:r>
            <a:endParaRPr dirty="0"/>
          </a:p>
        </p:txBody>
      </p:sp>
      <p:sp>
        <p:nvSpPr>
          <p:cNvPr id="351" name="In Python, inputs and outputs of a function are “objects”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8165" indent="-178165" defTabSz="795527">
              <a:spcBef>
                <a:spcPts val="600"/>
              </a:spcBef>
              <a:defRPr sz="2784"/>
            </a:pPr>
            <a:r>
              <a:rPr dirty="0" smtClean="0"/>
              <a:t>Python</a:t>
            </a:r>
            <a:r>
              <a:rPr lang="ja-JP" altLang="en-US" dirty="0" smtClean="0"/>
              <a:t>では</a:t>
            </a:r>
            <a:r>
              <a:rPr dirty="0" smtClean="0"/>
              <a:t>, </a:t>
            </a:r>
            <a:r>
              <a:rPr lang="ja-JP" altLang="en-US" dirty="0" smtClean="0">
                <a:solidFill>
                  <a:srgbClr val="FF2600"/>
                </a:solidFill>
              </a:rPr>
              <a:t>入力</a:t>
            </a:r>
            <a:r>
              <a:rPr dirty="0" smtClean="0"/>
              <a:t> </a:t>
            </a:r>
            <a:r>
              <a:rPr lang="ja-JP" altLang="en-US" dirty="0" smtClean="0"/>
              <a:t>と</a:t>
            </a:r>
            <a:r>
              <a:rPr dirty="0" smtClean="0"/>
              <a:t> </a:t>
            </a:r>
            <a:r>
              <a:rPr lang="ja-JP" altLang="en-US" dirty="0" smtClean="0">
                <a:solidFill>
                  <a:srgbClr val="FF2600"/>
                </a:solidFill>
              </a:rPr>
              <a:t>出力</a:t>
            </a:r>
            <a:r>
              <a:rPr dirty="0" smtClean="0"/>
              <a:t> </a:t>
            </a:r>
            <a:r>
              <a:rPr lang="ja-JP" altLang="en-US" dirty="0" smtClean="0"/>
              <a:t>は型をもったオブジェクト</a:t>
            </a:r>
            <a:endParaRPr lang="en-US" altLang="ja-JP" dirty="0" smtClean="0"/>
          </a:p>
          <a:p>
            <a:pPr marL="178165" indent="-178165" defTabSz="795527">
              <a:spcBef>
                <a:spcPts val="600"/>
              </a:spcBef>
              <a:defRPr sz="2784"/>
            </a:pPr>
            <a:r>
              <a:rPr lang="ja-JP" altLang="en-US" dirty="0" smtClean="0"/>
              <a:t>数値だけでなく、文字列や他のデータ構造も</a:t>
            </a:r>
            <a:r>
              <a:rPr lang="en-US" altLang="ja-JP" dirty="0" smtClean="0"/>
              <a:t>O.K.</a:t>
            </a:r>
          </a:p>
          <a:p>
            <a:pPr marL="178165" indent="-178165" defTabSz="795527">
              <a:spcBef>
                <a:spcPts val="600"/>
              </a:spcBef>
              <a:defRPr sz="2784"/>
            </a:pPr>
            <a:r>
              <a:rPr lang="ja-JP" altLang="en-US" dirty="0" smtClean="0"/>
              <a:t>入力も複数の変数を入力できる</a:t>
            </a:r>
            <a:endParaRPr lang="en-US" dirty="0"/>
          </a:p>
          <a:p>
            <a:pPr marL="178165" indent="-178165" defTabSz="795527">
              <a:spcBef>
                <a:spcPts val="600"/>
              </a:spcBef>
              <a:defRPr sz="2784"/>
            </a:pPr>
            <a:endParaRPr dirty="0"/>
          </a:p>
          <a:p>
            <a:pPr marL="386370" lvl="1" indent="-178165" defTabSz="795527">
              <a:spcBef>
                <a:spcPts val="600"/>
              </a:spcBef>
              <a:defRPr sz="2784"/>
            </a:pPr>
            <a:r>
              <a:rPr lang="ja-JP" altLang="en-US" dirty="0" smtClean="0"/>
              <a:t>数値：</a:t>
            </a:r>
            <a:r>
              <a:rPr dirty="0" smtClean="0"/>
              <a:t>0</a:t>
            </a:r>
            <a:r>
              <a:rPr dirty="0"/>
              <a:t>, 1, 5.5 </a:t>
            </a:r>
            <a:r>
              <a:rPr dirty="0" smtClean="0"/>
              <a:t>…</a:t>
            </a:r>
            <a:endParaRPr dirty="0"/>
          </a:p>
          <a:p>
            <a:pPr marL="535531" lvl="2" indent="-178165" defTabSz="795527">
              <a:spcBef>
                <a:spcPts val="600"/>
              </a:spcBef>
              <a:buSzPct val="85000"/>
              <a:buChar char="●"/>
              <a:defRPr sz="2784"/>
            </a:pPr>
            <a:endParaRPr dirty="0"/>
          </a:p>
          <a:p>
            <a:pPr marL="386370" lvl="1" indent="-178165" defTabSz="795527">
              <a:spcBef>
                <a:spcPts val="600"/>
              </a:spcBef>
              <a:defRPr sz="2784"/>
            </a:pPr>
            <a:r>
              <a:rPr lang="ja-JP" altLang="en-US" dirty="0" smtClean="0"/>
              <a:t>文字列：</a:t>
            </a:r>
            <a:r>
              <a:rPr dirty="0" smtClean="0"/>
              <a:t>“</a:t>
            </a:r>
            <a:r>
              <a:rPr dirty="0"/>
              <a:t>Hello World</a:t>
            </a:r>
            <a:r>
              <a:rPr dirty="0" smtClean="0"/>
              <a:t>”</a:t>
            </a:r>
            <a:endParaRPr dirty="0"/>
          </a:p>
          <a:p>
            <a:pPr marL="386370" lvl="1" indent="-178165" defTabSz="795527">
              <a:spcBef>
                <a:spcPts val="600"/>
              </a:spcBef>
              <a:defRPr sz="2784"/>
            </a:pPr>
            <a:endParaRPr dirty="0"/>
          </a:p>
          <a:p>
            <a:pPr marL="386370" lvl="1" indent="-178165" defTabSz="795527">
              <a:spcBef>
                <a:spcPts val="600"/>
              </a:spcBef>
              <a:defRPr sz="2784"/>
            </a:pPr>
            <a:r>
              <a:rPr lang="ja-JP" altLang="en-US" dirty="0" smtClean="0"/>
              <a:t>データ構造：</a:t>
            </a:r>
            <a:r>
              <a:rPr dirty="0" smtClean="0"/>
              <a:t>Array</a:t>
            </a:r>
            <a:r>
              <a:rPr dirty="0"/>
              <a:t>, list, dictionaries </a:t>
            </a:r>
            <a:r>
              <a:rPr dirty="0" smtClean="0"/>
              <a:t>…</a:t>
            </a:r>
            <a:endParaRPr dirty="0"/>
          </a:p>
          <a:p>
            <a:pPr marL="178165" indent="-178165" defTabSz="795527">
              <a:spcBef>
                <a:spcPts val="600"/>
              </a:spcBef>
              <a:defRPr sz="2784"/>
            </a:pPr>
            <a:endParaRPr dirty="0"/>
          </a:p>
        </p:txBody>
      </p:sp>
      <p:sp>
        <p:nvSpPr>
          <p:cNvPr id="35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115</a:t>
            </a:fld>
            <a:endParaRPr/>
          </a:p>
        </p:txBody>
      </p:sp>
      <p:pic>
        <p:nvPicPr>
          <p:cNvPr id="353" name="mcol-closed-box.png" descr="mcol-closed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720" y="504526"/>
            <a:ext cx="1080156" cy="865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mcol-open-box.png" descr="mcol-open-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280" y="504526"/>
            <a:ext cx="1082971" cy="8654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30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age of fun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関数の利用：練習</a:t>
            </a:r>
            <a:endParaRPr dirty="0"/>
          </a:p>
        </p:txBody>
      </p:sp>
      <p:sp>
        <p:nvSpPr>
          <p:cNvPr id="395" name="Pass a number as input and show result…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31596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文字を間に空白を入れてつなげる関数</a:t>
            </a:r>
            <a:endParaRPr lang="en-US" altLang="ja-JP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ja-JP" altLang="en-US" dirty="0" smtClean="0"/>
              <a:t>関数の呼び出し</a:t>
            </a:r>
            <a:endParaRPr dirty="0"/>
          </a:p>
          <a:p>
            <a:endParaRPr lang="en-US" altLang="ja-JP" dirty="0" smtClean="0"/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116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82" y="2354893"/>
            <a:ext cx="4880787" cy="112232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00" y="5098093"/>
            <a:ext cx="6094020" cy="1202499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803665" y="5654238"/>
            <a:ext cx="6277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1900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Usage of fun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関数の利用：練習</a:t>
            </a:r>
            <a:endParaRPr dirty="0"/>
          </a:p>
        </p:txBody>
      </p:sp>
      <p:sp>
        <p:nvSpPr>
          <p:cNvPr id="395" name="Pass a number as input and show result…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31596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リストをつなげる関数</a:t>
            </a:r>
            <a:endParaRPr lang="en-US" altLang="ja-JP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ja-JP" altLang="en-US" dirty="0" smtClean="0"/>
              <a:t>関数の呼び出し</a:t>
            </a:r>
            <a:endParaRPr dirty="0"/>
          </a:p>
          <a:p>
            <a:endParaRPr lang="en-US" altLang="ja-JP" dirty="0" smtClean="0"/>
          </a:p>
        </p:txBody>
      </p:sp>
      <p:sp>
        <p:nvSpPr>
          <p:cNvPr id="39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117</a:t>
            </a:fld>
            <a:endParaRPr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3" y="4942451"/>
            <a:ext cx="6187498" cy="12454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23" y="2508467"/>
            <a:ext cx="4711825" cy="99882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322954" y="5480372"/>
            <a:ext cx="62773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80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：関数定義と呼び出し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入力</a:t>
            </a:r>
            <a:r>
              <a:rPr kumimoji="1" lang="en-US" altLang="ja-JP" sz="2800" dirty="0" smtClean="0"/>
              <a:t>x</a:t>
            </a:r>
            <a:r>
              <a:rPr kumimoji="1" lang="ja-JP" altLang="en-US" sz="2800" dirty="0" smtClean="0"/>
              <a:t>を</a:t>
            </a:r>
            <a:r>
              <a:rPr kumimoji="1" lang="en-US" altLang="ja-JP" sz="2800" dirty="0"/>
              <a:t>10</a:t>
            </a:r>
            <a:r>
              <a:rPr kumimoji="1" lang="ja-JP" altLang="en-US" sz="2800" dirty="0" smtClean="0"/>
              <a:t>倍する関数</a:t>
            </a:r>
            <a:r>
              <a:rPr kumimoji="1" lang="en-US" altLang="ja-JP" sz="2800" dirty="0" err="1" smtClean="0"/>
              <a:t>tentimes</a:t>
            </a:r>
            <a:r>
              <a:rPr kumimoji="1" lang="ja-JP" altLang="en-US" sz="2800" dirty="0" smtClean="0"/>
              <a:t>を定義しよう</a:t>
            </a:r>
            <a:endParaRPr kumimoji="1" lang="en-US" altLang="ja-JP" sz="2800" dirty="0" smtClean="0"/>
          </a:p>
          <a:p>
            <a:r>
              <a:rPr kumimoji="1" lang="en-US" altLang="ja-JP" sz="2800" dirty="0" err="1"/>
              <a:t>t</a:t>
            </a:r>
            <a:r>
              <a:rPr kumimoji="1" lang="en-US" altLang="ja-JP" sz="2800" dirty="0" err="1" smtClean="0"/>
              <a:t>entimes</a:t>
            </a:r>
            <a:r>
              <a:rPr kumimoji="1" lang="ja-JP" altLang="en-US" sz="2800" dirty="0" smtClean="0"/>
              <a:t>を呼び出して、入力に</a:t>
            </a:r>
            <a:r>
              <a:rPr kumimoji="1" lang="en-US" altLang="ja-JP" sz="2800" dirty="0" smtClean="0"/>
              <a:t>5</a:t>
            </a:r>
            <a:r>
              <a:rPr kumimoji="1" lang="ja-JP" altLang="en-US" sz="2800" dirty="0" smtClean="0"/>
              <a:t>を与えて計算しよう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49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様々なデータの読み込み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乱数</a:t>
            </a:r>
            <a:endParaRPr dirty="0"/>
          </a:p>
        </p:txBody>
      </p:sp>
      <p:sp>
        <p:nvSpPr>
          <p:cNvPr id="103" name="Data types"/>
          <p:cNvSpPr>
            <a:spLocks noGrp="1"/>
          </p:cNvSpPr>
          <p:nvPr>
            <p:ph type="body" sz="quarter" idx="1"/>
          </p:nvPr>
        </p:nvSpPr>
        <p:spPr>
          <a:xfrm>
            <a:off x="685800" y="5384006"/>
            <a:ext cx="7772400" cy="10429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random</a:t>
            </a:r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828021" y="6570185"/>
            <a:ext cx="18183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66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Cell</a:t>
            </a:r>
            <a:r>
              <a:rPr lang="ja-JP" altLang="en-US" dirty="0" err="1"/>
              <a:t>への</a:t>
            </a:r>
            <a:r>
              <a:rPr lang="ja-JP" altLang="en-US" dirty="0"/>
              <a:t>入力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05" y="1614638"/>
            <a:ext cx="6844864" cy="4962077"/>
          </a:xfrm>
          <a:prstGeom prst="rect">
            <a:avLst/>
          </a:prstGeom>
        </p:spPr>
      </p:pic>
      <p:sp>
        <p:nvSpPr>
          <p:cNvPr id="6" name="Shape 86"/>
          <p:cNvSpPr/>
          <p:nvPr/>
        </p:nvSpPr>
        <p:spPr>
          <a:xfrm rot="19673302">
            <a:off x="1726588" y="2736034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7" name="Shape 87"/>
          <p:cNvSpPr/>
          <p:nvPr/>
        </p:nvSpPr>
        <p:spPr>
          <a:xfrm>
            <a:off x="2441458" y="3660474"/>
            <a:ext cx="2250831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プログラムを記述</a:t>
            </a:r>
            <a:endParaRPr sz="1969" dirty="0"/>
          </a:p>
        </p:txBody>
      </p:sp>
      <p:sp>
        <p:nvSpPr>
          <p:cNvPr id="8" name="Shape 86"/>
          <p:cNvSpPr/>
          <p:nvPr/>
        </p:nvSpPr>
        <p:spPr>
          <a:xfrm rot="13944088">
            <a:off x="2791395" y="3109816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9" name="Shape 87"/>
          <p:cNvSpPr/>
          <p:nvPr/>
        </p:nvSpPr>
        <p:spPr>
          <a:xfrm>
            <a:off x="416759" y="3114445"/>
            <a:ext cx="1406769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▷ボタンを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クリックで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/>
              <a:t>実行</a:t>
            </a:r>
            <a:endParaRPr sz="1969" dirty="0"/>
          </a:p>
        </p:txBody>
      </p:sp>
    </p:spTree>
    <p:extLst>
      <p:ext uri="{BB962C8B-B14F-4D97-AF65-F5344CB8AC3E}">
        <p14:creationId xmlns:p14="http://schemas.microsoft.com/office/powerpoint/2010/main" val="4290154275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乱数（１）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584298"/>
            <a:ext cx="8534400" cy="4800600"/>
          </a:xfrm>
        </p:spPr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乱数：次に何がでるかわからない数字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例）サイコロ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から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の整数をランダムに出す乱数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solidFill>
                  <a:srgbClr val="44546A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120</a:t>
            </a:fld>
            <a:endParaRPr lang="ja-JP" altLang="en-US" dirty="0">
              <a:solidFill>
                <a:srgbClr val="44546A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958" y="1507532"/>
            <a:ext cx="1812898" cy="1826054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85711" y="3984598"/>
            <a:ext cx="48713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#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乱数を作る道具の準備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import random</a:t>
            </a:r>
          </a:p>
          <a:p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#1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から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6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の整数をランダムに発生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random.randint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(1,6)</a:t>
            </a:r>
            <a:endParaRPr lang="en-US" altLang="ja-JP" sz="2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19" y="4185213"/>
            <a:ext cx="3593523" cy="2208068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176119" y="3743066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実行するたびに違う値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10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乱数（２）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1~20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の目を出すサイコロを作ろう！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solidFill>
                  <a:srgbClr val="44546A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121</a:t>
            </a:fld>
            <a:endParaRPr lang="ja-JP" altLang="en-US" dirty="0">
              <a:solidFill>
                <a:srgbClr val="44546A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3" y="2289198"/>
            <a:ext cx="1706680" cy="196452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984772" y="2166461"/>
            <a:ext cx="51208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#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乱数を作る道具の準備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import random</a:t>
            </a:r>
          </a:p>
          <a:p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#1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から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20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の整数をランダムに発生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random.randint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(1,20)</a:t>
            </a:r>
            <a:endParaRPr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26514"/>
            <a:ext cx="41910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乱数（３）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799" y="1600200"/>
            <a:ext cx="8705057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random.random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() # 0 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以上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1 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未満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の実数値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を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返す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  <a:p>
            <a:pPr marL="0" indent="0">
              <a:buNone/>
            </a:pP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random.uniform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(1.0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, 10.0) # 1 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以上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10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以下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の実数値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を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返す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onaco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solidFill>
                  <a:srgbClr val="44546A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122</a:t>
            </a:fld>
            <a:endParaRPr lang="ja-JP" altLang="en-US" dirty="0">
              <a:solidFill>
                <a:srgbClr val="44546A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8" y="2109581"/>
            <a:ext cx="3558623" cy="208551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8" y="5251430"/>
            <a:ext cx="4312227" cy="13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演習資料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演習資料</a:t>
            </a:r>
          </a:p>
        </p:txBody>
      </p:sp>
      <p:sp>
        <p:nvSpPr>
          <p:cNvPr id="522" name="Playing with the Body-mass index"/>
          <p:cNvSpPr>
            <a:spLocks noGrp="1"/>
          </p:cNvSpPr>
          <p:nvPr>
            <p:ph type="body" sz="quarter" idx="1"/>
          </p:nvPr>
        </p:nvSpPr>
        <p:spPr>
          <a:xfrm>
            <a:off x="685800" y="5384006"/>
            <a:ext cx="7772400" cy="1042988"/>
          </a:xfrm>
          <a:prstGeom prst="rect">
            <a:avLst/>
          </a:prstGeom>
        </p:spPr>
        <p:txBody>
          <a:bodyPr/>
          <a:lstStyle/>
          <a:p>
            <a:r>
              <a:t>Playing with the Body-mass index </a:t>
            </a:r>
          </a:p>
        </p:txBody>
      </p:sp>
      <p:sp>
        <p:nvSpPr>
          <p:cNvPr id="523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12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演習</a:t>
            </a:r>
            <a:r>
              <a:rPr kumimoji="1" lang="en-US" altLang="ja-JP" dirty="0"/>
              <a:t>1</a:t>
            </a:r>
            <a:r>
              <a:rPr kumimoji="1" lang="ja-JP" altLang="en-US" dirty="0"/>
              <a:t>：</a:t>
            </a:r>
            <a:r>
              <a:rPr kumimoji="1" lang="en-US" altLang="ja-JP" dirty="0"/>
              <a:t>BMI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変数を使って</a:t>
            </a:r>
            <a:r>
              <a:rPr lang="en-US" altLang="ja-JP" dirty="0"/>
              <a:t>BMI</a:t>
            </a:r>
            <a:r>
              <a:rPr lang="ja-JP" altLang="en-US" dirty="0"/>
              <a:t>を計算するコードを書いてみよう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kumimoji="1" lang="ja-JP" altLang="en-US" dirty="0"/>
              <a:t>ヒント：</a:t>
            </a:r>
            <a:r>
              <a:rPr kumimoji="1" lang="en-US" altLang="ja-JP" dirty="0"/>
              <a:t>BMI </a:t>
            </a:r>
            <a:r>
              <a:rPr kumimoji="1" lang="ja-JP" altLang="en-US" dirty="0"/>
              <a:t>は</a:t>
            </a:r>
            <a:r>
              <a:rPr kumimoji="1" lang="en-US" altLang="ja-JP" dirty="0"/>
              <a:t> </a:t>
            </a:r>
            <a:r>
              <a:rPr lang="ja-JP" altLang="en-US" dirty="0"/>
              <a:t>体重</a:t>
            </a:r>
            <a:r>
              <a:rPr lang="en-US" altLang="ja-JP" dirty="0"/>
              <a:t> ÷ (</a:t>
            </a:r>
            <a:r>
              <a:rPr lang="ja-JP" altLang="en-US" dirty="0"/>
              <a:t>身長</a:t>
            </a:r>
            <a:r>
              <a:rPr lang="en-US" altLang="ja-JP" dirty="0"/>
              <a:t>×</a:t>
            </a:r>
            <a:r>
              <a:rPr lang="ja-JP" altLang="en-US" dirty="0"/>
              <a:t>身長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変数の値を変えて、それぞれ計算してみよう</a:t>
            </a:r>
            <a:endParaRPr lang="en-US" altLang="ja-JP" dirty="0"/>
          </a:p>
          <a:p>
            <a:pPr lvl="1"/>
            <a:r>
              <a:rPr kumimoji="1" lang="en-US" altLang="ja-JP" dirty="0"/>
              <a:t>A</a:t>
            </a:r>
            <a:r>
              <a:rPr kumimoji="1" lang="ja-JP" altLang="en-US" dirty="0"/>
              <a:t>君：</a:t>
            </a:r>
            <a:r>
              <a:rPr kumimoji="1" lang="en-US" altLang="ja-JP" dirty="0"/>
              <a:t>1.7m, 62kg</a:t>
            </a:r>
          </a:p>
          <a:p>
            <a:pPr lvl="1"/>
            <a:r>
              <a:rPr lang="en-US" altLang="ja-JP" dirty="0"/>
              <a:t>B</a:t>
            </a:r>
            <a:r>
              <a:rPr lang="ja-JP" altLang="en-US" dirty="0"/>
              <a:t>君：</a:t>
            </a:r>
            <a:r>
              <a:rPr lang="en-US" altLang="ja-JP" dirty="0"/>
              <a:t>1.6m, 75kg</a:t>
            </a:r>
          </a:p>
          <a:p>
            <a:pPr lvl="1"/>
            <a:r>
              <a:rPr kumimoji="1" lang="en-US" altLang="ja-JP" dirty="0"/>
              <a:t>C</a:t>
            </a:r>
            <a:r>
              <a:rPr kumimoji="1" lang="ja-JP" altLang="en-US" dirty="0"/>
              <a:t>君：</a:t>
            </a:r>
            <a:r>
              <a:rPr kumimoji="1" lang="en-US" altLang="ja-JP" dirty="0"/>
              <a:t>1.8m, 73kg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124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46543" y="2937013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体重は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kg, 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身長は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m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97298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演習</a:t>
            </a:r>
            <a:r>
              <a:rPr kumimoji="1" lang="en-US" altLang="ja-JP" dirty="0"/>
              <a:t>2</a:t>
            </a:r>
            <a:r>
              <a:rPr kumimoji="1" lang="ja-JP" altLang="en-US" dirty="0"/>
              <a:t>：関数の呼び出し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求めた</a:t>
            </a:r>
            <a:r>
              <a:rPr lang="en-US" altLang="ja-JP" dirty="0"/>
              <a:t>BMI</a:t>
            </a:r>
            <a:r>
              <a:rPr lang="ja-JP" altLang="en-US" dirty="0"/>
              <a:t>を四捨五入してみよう</a:t>
            </a:r>
            <a:endParaRPr lang="en-US" altLang="ja-JP" dirty="0"/>
          </a:p>
          <a:p>
            <a:pPr lvl="1"/>
            <a:r>
              <a:rPr kumimoji="1" lang="en-US" altLang="ja-JP" dirty="0"/>
              <a:t>  </a:t>
            </a:r>
            <a:r>
              <a:rPr kumimoji="1" lang="ja-JP" altLang="en-US" dirty="0"/>
              <a:t>ヒント：</a:t>
            </a:r>
            <a:r>
              <a:rPr kumimoji="1" lang="en-US" altLang="ja-JP" dirty="0"/>
              <a:t>round</a:t>
            </a:r>
          </a:p>
          <a:p>
            <a:r>
              <a:rPr lang="ja-JP" altLang="en-US" dirty="0"/>
              <a:t>求めた</a:t>
            </a:r>
            <a:r>
              <a:rPr lang="en-US" altLang="ja-JP" dirty="0"/>
              <a:t>BMI</a:t>
            </a:r>
            <a:r>
              <a:rPr lang="ja-JP" altLang="en-US" dirty="0"/>
              <a:t>を切り捨ててみよう</a:t>
            </a:r>
            <a:endParaRPr lang="en-US" altLang="ja-JP" dirty="0"/>
          </a:p>
          <a:p>
            <a:pPr lvl="1"/>
            <a:r>
              <a:rPr kumimoji="1" lang="ja-JP" altLang="en-US" dirty="0"/>
              <a:t>　ヒント：「</a:t>
            </a:r>
            <a:r>
              <a:rPr kumimoji="1" lang="en-US" altLang="ja-JP" dirty="0"/>
              <a:t>python </a:t>
            </a:r>
            <a:r>
              <a:rPr lang="ja-JP" altLang="en-US" dirty="0"/>
              <a:t>切り捨て</a:t>
            </a:r>
            <a:r>
              <a:rPr kumimoji="1" lang="ja-JP" altLang="en-US" dirty="0"/>
              <a:t>」で</a:t>
            </a:r>
            <a:r>
              <a:rPr lang="en-US" altLang="ja-JP" dirty="0"/>
              <a:t>Google</a:t>
            </a:r>
            <a:r>
              <a:rPr lang="ja-JP" altLang="en-US" dirty="0"/>
              <a:t>で検索</a:t>
            </a:r>
            <a:endParaRPr lang="en-US" altLang="ja-JP" dirty="0"/>
          </a:p>
          <a:p>
            <a:r>
              <a:rPr lang="ja-JP" altLang="en-US" dirty="0"/>
              <a:t>求めた</a:t>
            </a:r>
            <a:r>
              <a:rPr lang="en-US" altLang="ja-JP" dirty="0"/>
              <a:t>BMI</a:t>
            </a:r>
            <a:r>
              <a:rPr lang="ja-JP" altLang="en-US" dirty="0"/>
              <a:t>を切り上げてみよう</a:t>
            </a:r>
            <a:endParaRPr lang="en-US" altLang="ja-JP" dirty="0"/>
          </a:p>
          <a:p>
            <a:r>
              <a:rPr lang="ja-JP" altLang="en-US" dirty="0"/>
              <a:t>変数の値を変えて、それぞれ計算してみよう</a:t>
            </a:r>
            <a:endParaRPr lang="en-US" altLang="ja-JP" dirty="0"/>
          </a:p>
          <a:p>
            <a:pPr lvl="1"/>
            <a:r>
              <a:rPr kumimoji="1" lang="en-US" altLang="ja-JP" dirty="0"/>
              <a:t>A</a:t>
            </a:r>
            <a:r>
              <a:rPr kumimoji="1" lang="ja-JP" altLang="en-US" dirty="0"/>
              <a:t>君：</a:t>
            </a:r>
            <a:r>
              <a:rPr kumimoji="1" lang="en-US" altLang="ja-JP" dirty="0"/>
              <a:t>1.7m, 62kg</a:t>
            </a:r>
          </a:p>
          <a:p>
            <a:pPr lvl="1"/>
            <a:r>
              <a:rPr lang="en-US" altLang="ja-JP" dirty="0"/>
              <a:t>B</a:t>
            </a:r>
            <a:r>
              <a:rPr lang="ja-JP" altLang="en-US" dirty="0"/>
              <a:t>君：</a:t>
            </a:r>
            <a:r>
              <a:rPr lang="en-US" altLang="ja-JP" dirty="0"/>
              <a:t>1.6m, 75kg</a:t>
            </a:r>
          </a:p>
          <a:p>
            <a:pPr lvl="1"/>
            <a:r>
              <a:rPr kumimoji="1" lang="en-US" altLang="ja-JP" dirty="0"/>
              <a:t>C</a:t>
            </a:r>
            <a:r>
              <a:rPr kumimoji="1" lang="ja-JP" altLang="en-US" dirty="0"/>
              <a:t>君：</a:t>
            </a:r>
            <a:r>
              <a:rPr kumimoji="1" lang="en-US" altLang="ja-JP" dirty="0"/>
              <a:t>1.8m, 73kg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125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3489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3: for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1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10</a:t>
            </a:r>
            <a:r>
              <a:rPr lang="ja-JP" altLang="en-US" dirty="0" err="1" smtClean="0"/>
              <a:t>まで</a:t>
            </a:r>
            <a:r>
              <a:rPr lang="ja-JP" altLang="en-US" dirty="0" smtClean="0"/>
              <a:t>順に足して行くプログラムを</a:t>
            </a:r>
            <a:r>
              <a:rPr lang="en-US" altLang="ja-JP" dirty="0" smtClean="0"/>
              <a:t>for</a:t>
            </a:r>
            <a:r>
              <a:rPr lang="ja-JP" altLang="en-US" dirty="0" smtClean="0"/>
              <a:t>を使って書いてみよう。また、それぞれの計算結果を</a:t>
            </a:r>
            <a:r>
              <a:rPr lang="en-US" altLang="ja-JP" dirty="0" smtClean="0"/>
              <a:t>print</a:t>
            </a:r>
            <a:r>
              <a:rPr lang="ja-JP" altLang="en-US" dirty="0" smtClean="0"/>
              <a:t>文で出力してみよう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r>
              <a:rPr lang="ja-JP" altLang="en-US" dirty="0" smtClean="0"/>
              <a:t>ヒント）</a:t>
            </a:r>
            <a:r>
              <a:rPr lang="en-US" altLang="ja-JP" dirty="0" smtClean="0"/>
              <a:t>0+1, 1+2, 1+2+3,…,</a:t>
            </a:r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      1+2+3+4+5+6+7+8+9+10</a:t>
            </a:r>
            <a:endParaRPr lang="en-US" altLang="ja-JP" dirty="0"/>
          </a:p>
          <a:p>
            <a:r>
              <a:rPr lang="ja-JP" altLang="en-US" dirty="0" smtClean="0"/>
              <a:t>上記の問題で最後の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</a:t>
            </a:r>
            <a:r>
              <a:rPr lang="ja-JP" altLang="en-US" dirty="0" err="1" smtClean="0"/>
              <a:t>まで</a:t>
            </a:r>
            <a:r>
              <a:rPr lang="ja-JP" altLang="en-US" dirty="0" smtClean="0"/>
              <a:t>全部足した結果だけを</a:t>
            </a:r>
            <a:r>
              <a:rPr lang="en-US" altLang="ja-JP" dirty="0"/>
              <a:t>p</a:t>
            </a:r>
            <a:r>
              <a:rPr lang="en-US" altLang="ja-JP" dirty="0" smtClean="0"/>
              <a:t>rint</a:t>
            </a:r>
            <a:r>
              <a:rPr lang="ja-JP" altLang="en-US" dirty="0" smtClean="0"/>
              <a:t>文で出力してみよう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126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77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4: CSV</a:t>
            </a:r>
            <a:r>
              <a:rPr kumimoji="1" lang="ja-JP" altLang="en-US" dirty="0" smtClean="0"/>
              <a:t>の読み込み・書き込み＋</a:t>
            </a:r>
            <a:r>
              <a:rPr kumimoji="1" lang="en-US" altLang="ja-JP" dirty="0" smtClean="0"/>
              <a:t>for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127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sz="2800" dirty="0"/>
              <a:t>“</a:t>
            </a:r>
            <a:r>
              <a:rPr lang="en-US" altLang="ja-JP" sz="2800" dirty="0" smtClean="0"/>
              <a:t>height_weight_small.csv</a:t>
            </a:r>
            <a:r>
              <a:rPr lang="ja-JP" altLang="en-US" sz="2800" dirty="0"/>
              <a:t>”ファイルを読み込んで</a:t>
            </a:r>
            <a:r>
              <a:rPr lang="ja-JP" altLang="en-US" sz="2800" dirty="0" smtClean="0"/>
              <a:t>、各行の</a:t>
            </a:r>
            <a:r>
              <a:rPr lang="en-US" altLang="ja-JP" sz="2800" dirty="0" smtClean="0"/>
              <a:t>BMI</a:t>
            </a:r>
            <a:r>
              <a:rPr lang="ja-JP" altLang="en-US" sz="2800" dirty="0" smtClean="0"/>
              <a:t>を計算して、</a:t>
            </a:r>
            <a:r>
              <a:rPr lang="en-US" altLang="ja-JP" sz="2800" dirty="0" smtClean="0"/>
              <a:t>BMI</a:t>
            </a:r>
            <a:r>
              <a:rPr lang="ja-JP" altLang="en-US" sz="2800" dirty="0" smtClean="0"/>
              <a:t>を表示しよう。（</a:t>
            </a:r>
            <a:r>
              <a:rPr lang="en-US" altLang="ja-JP" sz="2800" dirty="0" smtClean="0"/>
              <a:t>BMI</a:t>
            </a:r>
            <a:r>
              <a:rPr lang="ja-JP" altLang="en-US" sz="2800" dirty="0" smtClean="0"/>
              <a:t>は四捨五入）</a:t>
            </a:r>
            <a:endParaRPr lang="en-US" altLang="ja-JP" sz="2800" dirty="0" smtClean="0"/>
          </a:p>
          <a:p>
            <a:pPr lvl="1"/>
            <a:r>
              <a:rPr kumimoji="1" lang="ja-JP" altLang="en-US" sz="2800" dirty="0" smtClean="0"/>
              <a:t>行番号：</a:t>
            </a:r>
            <a:r>
              <a:rPr kumimoji="1" lang="en-US" altLang="ja-JP" sz="2800" dirty="0" smtClean="0"/>
              <a:t>BMI</a:t>
            </a:r>
            <a:r>
              <a:rPr kumimoji="1" lang="ja-JP" altLang="en-US" sz="2800" dirty="0" smtClean="0"/>
              <a:t>：</a:t>
            </a:r>
            <a:r>
              <a:rPr kumimoji="1" lang="en-US" altLang="ja-JP" sz="2800" dirty="0" smtClean="0"/>
              <a:t>xxx</a:t>
            </a:r>
          </a:p>
          <a:p>
            <a:pPr lvl="1"/>
            <a:r>
              <a:rPr kumimoji="1" lang="ja-JP" altLang="en-US" sz="2800" dirty="0" smtClean="0"/>
              <a:t>ヒント</a:t>
            </a:r>
            <a:r>
              <a:rPr kumimoji="1" lang="ja-JP" altLang="en-US" sz="2800" dirty="0"/>
              <a:t>１</a:t>
            </a:r>
            <a:r>
              <a:rPr kumimoji="1" lang="ja-JP" altLang="en-US" sz="2800" dirty="0" smtClean="0"/>
              <a:t>）身長は㎝単位になっているので、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m</a:t>
            </a:r>
            <a:r>
              <a:rPr kumimoji="1" lang="ja-JP" altLang="en-US" sz="2800" dirty="0" smtClean="0"/>
              <a:t>単位に変換しよう（</a:t>
            </a:r>
            <a:r>
              <a:rPr kumimoji="1" lang="en-US" altLang="ja-JP" sz="2800" dirty="0" smtClean="0"/>
              <a:t>100</a:t>
            </a:r>
            <a:r>
              <a:rPr kumimoji="1" lang="ja-JP" altLang="en-US" sz="2800" dirty="0" smtClean="0"/>
              <a:t>で割る）。</a:t>
            </a:r>
            <a:endParaRPr kumimoji="1" lang="en-US" altLang="ja-JP" sz="2800" dirty="0" smtClean="0"/>
          </a:p>
          <a:p>
            <a:pPr lvl="1"/>
            <a:r>
              <a:rPr kumimoji="1" lang="ja-JP" altLang="en-US" sz="2800" dirty="0" smtClean="0"/>
              <a:t>ヒント２）四捨五入は</a:t>
            </a:r>
            <a:r>
              <a:rPr kumimoji="1" lang="en-US" altLang="ja-JP" sz="2800" dirty="0" smtClean="0"/>
              <a:t>round()</a:t>
            </a:r>
            <a:r>
              <a:rPr kumimoji="1" lang="ja-JP" altLang="en-US" sz="2800" dirty="0" smtClean="0"/>
              <a:t>を利用</a:t>
            </a:r>
            <a:endParaRPr kumimoji="1" lang="en-US" altLang="ja-JP" sz="2800" dirty="0" smtClean="0"/>
          </a:p>
          <a:p>
            <a:pPr lvl="1"/>
            <a:endParaRPr kumimoji="1" lang="en-US" altLang="ja-JP" sz="2800" dirty="0"/>
          </a:p>
          <a:p>
            <a:r>
              <a:rPr kumimoji="1" lang="ja-JP" altLang="en-US" sz="2800" dirty="0" smtClean="0"/>
              <a:t>進みが早い人用</a:t>
            </a:r>
            <a:endParaRPr kumimoji="1" lang="en-US" altLang="ja-JP" sz="2800" dirty="0" smtClean="0"/>
          </a:p>
          <a:p>
            <a:pPr lvl="1"/>
            <a:r>
              <a:rPr kumimoji="1" lang="en-US" altLang="ja-JP" sz="2800" dirty="0" smtClean="0"/>
              <a:t>BMI</a:t>
            </a:r>
            <a:r>
              <a:rPr kumimoji="1" lang="ja-JP" altLang="en-US" sz="2800" dirty="0" smtClean="0"/>
              <a:t>を列に追加して、</a:t>
            </a:r>
            <a:r>
              <a:rPr kumimoji="1" lang="en-US" altLang="ja-JP" sz="2800" dirty="0" smtClean="0"/>
              <a:t>CSV</a:t>
            </a:r>
            <a:r>
              <a:rPr kumimoji="1" lang="ja-JP" altLang="en-US" sz="2800" dirty="0" smtClean="0"/>
              <a:t>ファイルへ書き込もう。</a:t>
            </a:r>
            <a:endParaRPr kumimoji="1" lang="en-US" altLang="ja-JP" sz="2800" dirty="0" smtClean="0"/>
          </a:p>
          <a:p>
            <a:pPr lvl="2"/>
            <a:r>
              <a:rPr kumimoji="1" lang="ja-JP" altLang="en-US" sz="2800" dirty="0" smtClean="0"/>
              <a:t>ヒント）</a:t>
            </a:r>
            <a:r>
              <a:rPr kumimoji="1" lang="en-US" altLang="ja-JP" sz="2800" dirty="0" smtClean="0"/>
              <a:t>data2=data</a:t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         data[‘BMI’]=0   </a:t>
            </a:r>
            <a:r>
              <a:rPr kumimoji="1" lang="ja-JP" altLang="en-US" sz="2800" dirty="0" smtClean="0"/>
              <a:t>← 新しい列を追加</a:t>
            </a:r>
            <a:endParaRPr kumimoji="1" lang="en-US" altLang="ja-JP" sz="2800" dirty="0" smtClean="0"/>
          </a:p>
          <a:p>
            <a:pPr lvl="1"/>
            <a:r>
              <a:rPr kumimoji="1" lang="ja-JP" altLang="en-US" sz="2800" dirty="0" smtClean="0"/>
              <a:t>“</a:t>
            </a:r>
            <a:r>
              <a:rPr kumimoji="1" lang="en-US" altLang="ja-JP" sz="2800" dirty="0" smtClean="0"/>
              <a:t>height_weight_small2.csv</a:t>
            </a:r>
            <a:r>
              <a:rPr kumimoji="1" lang="ja-JP" altLang="en-US" sz="2800" dirty="0" smtClean="0"/>
              <a:t>”というファイル名にしよう。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231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演習</a:t>
            </a:r>
            <a:r>
              <a:rPr kumimoji="1" lang="en-US" altLang="ja-JP" dirty="0" smtClean="0"/>
              <a:t>5: CSV</a:t>
            </a:r>
            <a:r>
              <a:rPr kumimoji="1" lang="ja-JP" altLang="en-US" dirty="0" smtClean="0"/>
              <a:t>の読み込み＋</a:t>
            </a:r>
            <a:r>
              <a:rPr kumimoji="1" lang="en-US" altLang="ja-JP" dirty="0" err="1" smtClean="0"/>
              <a:t>for+if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128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“</a:t>
            </a:r>
            <a:r>
              <a:rPr lang="en-US" altLang="ja-JP" dirty="0" smtClean="0"/>
              <a:t>height_weight_small.csv</a:t>
            </a:r>
            <a:r>
              <a:rPr lang="ja-JP" altLang="en-US" dirty="0"/>
              <a:t>”ファイル</a:t>
            </a:r>
            <a:r>
              <a:rPr lang="ja-JP" altLang="en-US" dirty="0" smtClean="0"/>
              <a:t>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読み込んで、各行の</a:t>
            </a:r>
            <a:r>
              <a:rPr lang="en-US" altLang="ja-JP" dirty="0" smtClean="0"/>
              <a:t>BMI</a:t>
            </a:r>
            <a:r>
              <a:rPr lang="ja-JP" altLang="en-US" dirty="0" smtClean="0"/>
              <a:t>を計算して、</a:t>
            </a:r>
            <a:r>
              <a:rPr lang="en-US" altLang="ja-JP" dirty="0" smtClean="0"/>
              <a:t>BMI</a:t>
            </a:r>
            <a:r>
              <a:rPr lang="ja-JP" altLang="en-US" dirty="0" smtClean="0"/>
              <a:t>の値に応じて次のように表示するプログラムを作成しよう</a:t>
            </a:r>
            <a:endParaRPr lang="en-US" altLang="ja-JP" dirty="0" smtClean="0"/>
          </a:p>
          <a:p>
            <a:pPr lvl="1"/>
            <a:r>
              <a:rPr lang="en-US" altLang="ja-JP" sz="2400" dirty="0" smtClean="0"/>
              <a:t>18.5</a:t>
            </a:r>
            <a:r>
              <a:rPr lang="ja-JP" altLang="en-US" sz="2400" dirty="0"/>
              <a:t>未満の場合、「やせ</a:t>
            </a:r>
            <a:r>
              <a:rPr lang="ja-JP" altLang="en-US" sz="2400" dirty="0" smtClean="0"/>
              <a:t>型</a:t>
            </a:r>
            <a:r>
              <a:rPr lang="en-US" altLang="ja-JP" sz="2400" dirty="0" smtClean="0"/>
              <a:t>(slender)</a:t>
            </a:r>
            <a:r>
              <a:rPr lang="ja-JP" altLang="en-US" sz="2400" dirty="0" smtClean="0"/>
              <a:t>」</a:t>
            </a:r>
            <a:r>
              <a:rPr lang="ja-JP" altLang="en-US" sz="2400" dirty="0"/>
              <a:t>と表示</a:t>
            </a:r>
            <a:endParaRPr lang="en-US" altLang="ja-JP" sz="2400" dirty="0"/>
          </a:p>
          <a:p>
            <a:pPr lvl="1"/>
            <a:r>
              <a:rPr lang="en-US" altLang="ja-JP" sz="2400" dirty="0"/>
              <a:t>18.5</a:t>
            </a:r>
            <a:r>
              <a:rPr lang="ja-JP" altLang="en-US" sz="2400" dirty="0"/>
              <a:t>以上</a:t>
            </a:r>
            <a:r>
              <a:rPr lang="en-US" altLang="ja-JP" sz="2400" dirty="0"/>
              <a:t>25</a:t>
            </a:r>
            <a:r>
              <a:rPr lang="ja-JP" altLang="en-US" sz="2400" dirty="0"/>
              <a:t>未満の場合、「</a:t>
            </a:r>
            <a:r>
              <a:rPr lang="ja-JP" altLang="en-US" sz="2400" dirty="0" smtClean="0"/>
              <a:t>標準</a:t>
            </a:r>
            <a:r>
              <a:rPr lang="en-US" altLang="ja-JP" sz="2400" dirty="0" smtClean="0"/>
              <a:t>(normal)</a:t>
            </a:r>
            <a:r>
              <a:rPr lang="ja-JP" altLang="en-US" sz="2400" dirty="0" smtClean="0"/>
              <a:t>」</a:t>
            </a:r>
            <a:r>
              <a:rPr lang="ja-JP" altLang="en-US" sz="2400" dirty="0"/>
              <a:t>と表示</a:t>
            </a:r>
            <a:endParaRPr lang="en-US" altLang="ja-JP" sz="2400" dirty="0"/>
          </a:p>
          <a:p>
            <a:pPr lvl="1"/>
            <a:r>
              <a:rPr lang="en-US" altLang="ja-JP" sz="2400" dirty="0"/>
              <a:t>25</a:t>
            </a:r>
            <a:r>
              <a:rPr lang="ja-JP" altLang="en-US" sz="2400" dirty="0"/>
              <a:t>以上の場合、「</a:t>
            </a:r>
            <a:r>
              <a:rPr lang="ja-JP" altLang="en-US" sz="2400" dirty="0" smtClean="0"/>
              <a:t>肥満気味</a:t>
            </a:r>
            <a:r>
              <a:rPr lang="en-US" altLang="ja-JP" sz="2400" dirty="0" smtClean="0"/>
              <a:t>(fat)</a:t>
            </a:r>
            <a:r>
              <a:rPr lang="ja-JP" altLang="en-US" sz="2400" dirty="0" smtClean="0"/>
              <a:t>」</a:t>
            </a:r>
            <a:r>
              <a:rPr lang="ja-JP" altLang="en-US" sz="2400" dirty="0"/>
              <a:t>と</a:t>
            </a:r>
            <a:r>
              <a:rPr lang="ja-JP" altLang="en-US" sz="2400" dirty="0" smtClean="0"/>
              <a:t>表示</a:t>
            </a:r>
            <a:endParaRPr lang="en-US" altLang="ja-JP" sz="2400" dirty="0" smtClean="0"/>
          </a:p>
          <a:p>
            <a:pPr lvl="1"/>
            <a:endParaRPr lang="en-US" altLang="ja-JP" sz="2400" dirty="0"/>
          </a:p>
          <a:p>
            <a:r>
              <a:rPr kumimoji="1" lang="ja-JP" altLang="en-US" sz="2800" dirty="0"/>
              <a:t>進みが早い人用</a:t>
            </a:r>
            <a:endParaRPr kumimoji="1" lang="en-US" altLang="ja-JP" sz="2800" dirty="0"/>
          </a:p>
          <a:p>
            <a:pPr lvl="1"/>
            <a:r>
              <a:rPr kumimoji="1" lang="ja-JP" altLang="en-US" sz="2800" dirty="0" smtClean="0"/>
              <a:t>“</a:t>
            </a:r>
            <a:r>
              <a:rPr kumimoji="1" lang="en-US" altLang="ja-JP" sz="2800" dirty="0" err="1" smtClean="0"/>
              <a:t>BodyShape</a:t>
            </a:r>
            <a:r>
              <a:rPr kumimoji="1" lang="ja-JP" altLang="en-US" sz="2800" dirty="0" smtClean="0"/>
              <a:t>”を</a:t>
            </a:r>
            <a:r>
              <a:rPr kumimoji="1" lang="ja-JP" altLang="en-US" sz="2800" dirty="0"/>
              <a:t>列に追加して、</a:t>
            </a:r>
            <a:r>
              <a:rPr kumimoji="1" lang="en-US" altLang="ja-JP" sz="2800" dirty="0"/>
              <a:t>CSV</a:t>
            </a:r>
            <a:r>
              <a:rPr kumimoji="1" lang="ja-JP" altLang="en-US" sz="2800" dirty="0"/>
              <a:t>ファイル</a:t>
            </a:r>
            <a:r>
              <a:rPr kumimoji="1" lang="ja-JP" altLang="en-US" sz="2800" dirty="0" smtClean="0"/>
              <a:t>へ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書き込もう</a:t>
            </a:r>
            <a:r>
              <a:rPr kumimoji="1" lang="ja-JP" altLang="en-US" sz="2800" dirty="0"/>
              <a:t>。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データ追加には、英文字を利用</a:t>
            </a:r>
            <a:r>
              <a:rPr kumimoji="1" lang="en-US" altLang="ja-JP" sz="2800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878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Exerc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演習</a:t>
            </a:r>
            <a:r>
              <a:rPr lang="en-US" altLang="ja-JP" smtClean="0"/>
              <a:t>6</a:t>
            </a:r>
            <a:endParaRPr dirty="0"/>
          </a:p>
        </p:txBody>
      </p:sp>
      <p:sp>
        <p:nvSpPr>
          <p:cNvPr id="560" name="Write the function to compute the BMI from a list of [height, weight].…"/>
          <p:cNvSpPr>
            <a:spLocks noGrp="1"/>
          </p:cNvSpPr>
          <p:nvPr>
            <p:ph type="body" idx="1"/>
          </p:nvPr>
        </p:nvSpPr>
        <p:spPr>
          <a:xfrm>
            <a:off x="304800" y="1608692"/>
            <a:ext cx="8534400" cy="4800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ja-JP" sz="2800" dirty="0" smtClean="0"/>
              <a:t>BMI</a:t>
            </a:r>
            <a:r>
              <a:rPr lang="ja-JP" altLang="en-US" sz="2800" dirty="0" smtClean="0"/>
              <a:t>を計算する関数を定義しよう！</a:t>
            </a:r>
            <a:endParaRPr lang="en-US" altLang="ja-JP" sz="2800" dirty="0" smtClean="0"/>
          </a:p>
          <a:p>
            <a:r>
              <a:rPr lang="ja-JP" altLang="en-US" sz="2800" dirty="0" smtClean="0"/>
              <a:t>定義した関数を用いて演習３の内容を実現するプログラムを作成しよう</a:t>
            </a:r>
            <a:endParaRPr sz="2800" dirty="0"/>
          </a:p>
        </p:txBody>
      </p:sp>
      <p:sp>
        <p:nvSpPr>
          <p:cNvPr id="561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27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Cell</a:t>
            </a:r>
            <a:r>
              <a:rPr lang="ja-JP" altLang="en-US" dirty="0" smtClean="0"/>
              <a:t>の実行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8" name="Shape 86"/>
          <p:cNvSpPr/>
          <p:nvPr/>
        </p:nvSpPr>
        <p:spPr>
          <a:xfrm rot="13944088">
            <a:off x="2791395" y="3109816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9" name="Shape 87"/>
          <p:cNvSpPr/>
          <p:nvPr/>
        </p:nvSpPr>
        <p:spPr>
          <a:xfrm>
            <a:off x="1068039" y="4334320"/>
            <a:ext cx="140676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実行結果が表示され</a:t>
            </a:r>
            <a:r>
              <a:rPr lang="ja-JP" altLang="en-US" sz="1969" dirty="0"/>
              <a:t>る</a:t>
            </a:r>
            <a:endParaRPr sz="1969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59" y="1552531"/>
            <a:ext cx="6058750" cy="4908097"/>
          </a:xfrm>
          <a:prstGeom prst="rect">
            <a:avLst/>
          </a:prstGeom>
        </p:spPr>
      </p:pic>
      <p:sp>
        <p:nvSpPr>
          <p:cNvPr id="6" name="Shape 86"/>
          <p:cNvSpPr/>
          <p:nvPr/>
        </p:nvSpPr>
        <p:spPr>
          <a:xfrm rot="19673302">
            <a:off x="2528659" y="4144808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8752718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Cell</a:t>
            </a:r>
            <a:r>
              <a:rPr kumimoji="1" lang="ja-JP" altLang="en-US" dirty="0" smtClean="0"/>
              <a:t>の追加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86" y="1523784"/>
            <a:ext cx="4471501" cy="2577249"/>
          </a:xfrm>
          <a:prstGeom prst="rect">
            <a:avLst/>
          </a:prstGeom>
        </p:spPr>
      </p:pic>
      <p:sp>
        <p:nvSpPr>
          <p:cNvPr id="6" name="Shape 87"/>
          <p:cNvSpPr/>
          <p:nvPr/>
        </p:nvSpPr>
        <p:spPr>
          <a:xfrm>
            <a:off x="739791" y="2528967"/>
            <a:ext cx="140676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＋コードを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/>
              <a:t>クリック</a:t>
            </a:r>
            <a:endParaRPr sz="1969" dirty="0"/>
          </a:p>
        </p:txBody>
      </p:sp>
      <p:sp>
        <p:nvSpPr>
          <p:cNvPr id="7" name="Shape 86"/>
          <p:cNvSpPr/>
          <p:nvPr/>
        </p:nvSpPr>
        <p:spPr>
          <a:xfrm rot="19673302">
            <a:off x="2083181" y="2128440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386" y="4101033"/>
            <a:ext cx="3305908" cy="2490451"/>
          </a:xfrm>
          <a:prstGeom prst="rect">
            <a:avLst/>
          </a:prstGeom>
        </p:spPr>
      </p:pic>
      <p:sp>
        <p:nvSpPr>
          <p:cNvPr id="9" name="Shape 87"/>
          <p:cNvSpPr/>
          <p:nvPr/>
        </p:nvSpPr>
        <p:spPr>
          <a:xfrm>
            <a:off x="705859" y="6095128"/>
            <a:ext cx="1642468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新たな</a:t>
            </a:r>
            <a:r>
              <a:rPr lang="en-US" altLang="ja-JP" sz="1969" dirty="0" smtClean="0"/>
              <a:t>Cell</a:t>
            </a:r>
            <a:r>
              <a:rPr lang="ja-JP" altLang="en-US" sz="1969" dirty="0" smtClean="0"/>
              <a:t>が追加され</a:t>
            </a:r>
            <a:r>
              <a:rPr lang="ja-JP" altLang="en-US" sz="1969" dirty="0"/>
              <a:t>る</a:t>
            </a:r>
            <a:endParaRPr lang="en-US" altLang="ja-JP" sz="1969" dirty="0" smtClean="0"/>
          </a:p>
        </p:txBody>
      </p:sp>
      <p:sp>
        <p:nvSpPr>
          <p:cNvPr id="10" name="Shape 86"/>
          <p:cNvSpPr/>
          <p:nvPr/>
        </p:nvSpPr>
        <p:spPr>
          <a:xfrm rot="19673302">
            <a:off x="2284947" y="5694601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2167179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ファイル名を</a:t>
            </a:r>
            <a:r>
              <a:rPr lang="ja-JP" altLang="en-US" dirty="0" smtClean="0"/>
              <a:t>変更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1703559"/>
            <a:ext cx="3831614" cy="4757070"/>
          </a:xfrm>
          <a:prstGeom prst="rect">
            <a:avLst/>
          </a:prstGeom>
        </p:spPr>
      </p:pic>
      <p:sp>
        <p:nvSpPr>
          <p:cNvPr id="6" name="Shape 87"/>
          <p:cNvSpPr/>
          <p:nvPr/>
        </p:nvSpPr>
        <p:spPr>
          <a:xfrm>
            <a:off x="2805594" y="4300137"/>
            <a:ext cx="1448050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名前変更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をクリック</a:t>
            </a:r>
            <a:endParaRPr lang="en-US" altLang="ja-JP" sz="1969" dirty="0" smtClean="0"/>
          </a:p>
        </p:txBody>
      </p:sp>
      <p:sp>
        <p:nvSpPr>
          <p:cNvPr id="7" name="Shape 86"/>
          <p:cNvSpPr/>
          <p:nvPr/>
        </p:nvSpPr>
        <p:spPr>
          <a:xfrm rot="12695229">
            <a:off x="2491014" y="3837592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8" name="正方形/長方形 7"/>
          <p:cNvSpPr/>
          <p:nvPr/>
        </p:nvSpPr>
        <p:spPr>
          <a:xfrm>
            <a:off x="795930" y="1901253"/>
            <a:ext cx="901439" cy="1762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05" y="1703559"/>
            <a:ext cx="3494572" cy="40339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895469" y="2037127"/>
            <a:ext cx="901439" cy="1762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11" name="Shape 86"/>
          <p:cNvSpPr/>
          <p:nvPr/>
        </p:nvSpPr>
        <p:spPr>
          <a:xfrm rot="19846750">
            <a:off x="5349189" y="2166581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2" name="Shape 87"/>
          <p:cNvSpPr/>
          <p:nvPr/>
        </p:nvSpPr>
        <p:spPr>
          <a:xfrm>
            <a:off x="4185815" y="2519788"/>
            <a:ext cx="1448050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ファイル名を編集</a:t>
            </a:r>
            <a:endParaRPr lang="en-US" altLang="ja-JP" sz="1969" dirty="0" smtClean="0"/>
          </a:p>
        </p:txBody>
      </p:sp>
    </p:spTree>
    <p:extLst>
      <p:ext uri="{BB962C8B-B14F-4D97-AF65-F5344CB8AC3E}">
        <p14:creationId xmlns:p14="http://schemas.microsoft.com/office/powerpoint/2010/main" val="19051450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ファイルを開く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9" y="1887215"/>
            <a:ext cx="3065764" cy="367093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28" y="1887215"/>
            <a:ext cx="3888966" cy="293049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486399" y="3493477"/>
            <a:ext cx="2907323" cy="2057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9" name="Shape 86"/>
          <p:cNvSpPr/>
          <p:nvPr/>
        </p:nvSpPr>
        <p:spPr>
          <a:xfrm rot="19846750">
            <a:off x="4898100" y="3622931"/>
            <a:ext cx="629161" cy="379025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0" name="Shape 87"/>
          <p:cNvSpPr/>
          <p:nvPr/>
        </p:nvSpPr>
        <p:spPr>
          <a:xfrm>
            <a:off x="3397566" y="3983945"/>
            <a:ext cx="1448050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さっきの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ファイルが選択できる</a:t>
            </a:r>
            <a:endParaRPr lang="en-US" altLang="ja-JP" sz="1969" dirty="0" smtClean="0"/>
          </a:p>
        </p:txBody>
      </p:sp>
    </p:spTree>
    <p:extLst>
      <p:ext uri="{BB962C8B-B14F-4D97-AF65-F5344CB8AC3E}">
        <p14:creationId xmlns:p14="http://schemas.microsoft.com/office/powerpoint/2010/main" val="24614844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コンピュータに指示を出す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dirty="0"/>
              <a:t/>
            </a:r>
            <a:br>
              <a:rPr lang="en-US" dirty="0"/>
            </a:br>
            <a:r>
              <a:rPr dirty="0"/>
              <a:t>Python で</a:t>
            </a:r>
          </a:p>
          <a:p>
            <a:r>
              <a:rPr dirty="0" err="1"/>
              <a:t>あそんでみよう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8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大事な「おまじない」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今後</a:t>
            </a:r>
            <a:r>
              <a:rPr lang="ja-JP" altLang="en-US" b="1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，</a:t>
            </a:r>
            <a:r>
              <a:rPr lang="en-US" altLang="ja-JP" b="1" dirty="0" err="1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jupyter</a:t>
            </a:r>
            <a:r>
              <a:rPr lang="en-US" altLang="ja-JP" b="1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を起動したらまずはじめに</a:t>
            </a:r>
            <a:r>
              <a:rPr lang="en-US" altLang="ja-JP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/>
            </a:r>
            <a:br>
              <a:rPr lang="en-US" altLang="ja-JP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b="1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必ずやること！</a:t>
            </a:r>
            <a:endParaRPr lang="en-US" altLang="ja-JP" b="1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altLang="ja-JP" dirty="0" err="1">
                <a:latin typeface="Monaco" charset="0"/>
                <a:ea typeface="Monaco" charset="0"/>
                <a:cs typeface="Monaco" charset="0"/>
              </a:rPr>
              <a:t>numpy</a:t>
            </a: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 as np</a:t>
            </a:r>
            <a:br>
              <a:rPr lang="en-US" altLang="ja-JP" dirty="0">
                <a:latin typeface="Monaco" charset="0"/>
                <a:ea typeface="Monaco" charset="0"/>
                <a:cs typeface="Monaco" charset="0"/>
              </a:rPr>
            </a:b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と打って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enter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キーを押す</a:t>
            </a:r>
            <a:endParaRPr lang="en-US" altLang="ja-JP" dirty="0">
              <a:latin typeface="Monaco" charset="0"/>
              <a:ea typeface="Monaco" charset="0"/>
              <a:cs typeface="Monaco" charset="0"/>
            </a:endParaRPr>
          </a:p>
          <a:p>
            <a:endParaRPr lang="en-US" altLang="ja-JP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0" y="4000500"/>
            <a:ext cx="5477565" cy="168829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04800" y="4000500"/>
            <a:ext cx="5898292" cy="447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81859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コンピュータに指示を出す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文字の表示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お約束の</a:t>
            </a:r>
            <a:r>
              <a:rPr lang="en-US" altLang="ja-JP" dirty="0"/>
              <a:t>Hello</a:t>
            </a:r>
            <a:r>
              <a:rPr lang="ja-JP" altLang="en-US" dirty="0"/>
              <a:t> </a:t>
            </a:r>
            <a:r>
              <a:rPr lang="en-US" altLang="ja-JP" dirty="0"/>
              <a:t>World</a:t>
            </a:r>
            <a:r>
              <a:rPr lang="ja-JP" altLang="en-US" dirty="0"/>
              <a:t>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165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データサイエンスに必要なスキル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1333893" y="2017334"/>
            <a:ext cx="6476215" cy="1470581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0" dirty="0"/>
              <a:t>データ解析スキル</a:t>
            </a:r>
            <a:endParaRPr kumimoji="1" lang="en-US" altLang="ja-JP" sz="2400" b="0" dirty="0"/>
          </a:p>
          <a:p>
            <a:pPr algn="ctr"/>
            <a:r>
              <a:rPr lang="ja-JP" altLang="en-US" sz="2400" dirty="0"/>
              <a:t>検定、クラスタリング、回帰、</a:t>
            </a:r>
            <a:endParaRPr lang="en-US" altLang="ja-JP" sz="2400" dirty="0"/>
          </a:p>
          <a:p>
            <a:pPr algn="ctr"/>
            <a:r>
              <a:rPr lang="ja-JP" altLang="en-US" sz="2400" dirty="0"/>
              <a:t>主成分分析、</a:t>
            </a:r>
            <a:r>
              <a:rPr kumimoji="1" lang="ja-JP" altLang="en-US" sz="2400" b="0" dirty="0"/>
              <a:t>・・・</a:t>
            </a:r>
          </a:p>
        </p:txBody>
      </p:sp>
      <p:sp>
        <p:nvSpPr>
          <p:cNvPr id="11" name="角丸四角形 10"/>
          <p:cNvSpPr/>
          <p:nvPr/>
        </p:nvSpPr>
        <p:spPr>
          <a:xfrm>
            <a:off x="1333893" y="4960069"/>
            <a:ext cx="6476215" cy="14705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0" dirty="0"/>
              <a:t>プログラミングスキル</a:t>
            </a:r>
            <a:endParaRPr kumimoji="1" lang="en-US" altLang="ja-JP" sz="2400" b="0" dirty="0"/>
          </a:p>
          <a:p>
            <a:pPr algn="ctr"/>
            <a:r>
              <a:rPr kumimoji="1" lang="ja-JP" altLang="en-US" sz="2400" b="0" dirty="0"/>
              <a:t>解析のための具体的なデータ加工処理を</a:t>
            </a:r>
            <a:endParaRPr kumimoji="1" lang="en-US" altLang="ja-JP" sz="2400" b="0" dirty="0"/>
          </a:p>
          <a:p>
            <a:pPr algn="ctr"/>
            <a:r>
              <a:rPr kumimoji="1" lang="ja-JP" altLang="en-US" sz="2400" b="0" dirty="0"/>
              <a:t>コンピュータに指示</a:t>
            </a:r>
          </a:p>
        </p:txBody>
      </p:sp>
      <p:grpSp>
        <p:nvGrpSpPr>
          <p:cNvPr id="15" name="グループ化 14"/>
          <p:cNvGrpSpPr/>
          <p:nvPr/>
        </p:nvGrpSpPr>
        <p:grpSpPr>
          <a:xfrm>
            <a:off x="791852" y="3512575"/>
            <a:ext cx="6642470" cy="889263"/>
            <a:chOff x="791852" y="3616272"/>
            <a:chExt cx="6642470" cy="889263"/>
          </a:xfrm>
        </p:grpSpPr>
        <p:sp>
          <p:nvSpPr>
            <p:cNvPr id="9" name="正方形/長方形 8"/>
            <p:cNvSpPr/>
            <p:nvPr/>
          </p:nvSpPr>
          <p:spPr>
            <a:xfrm>
              <a:off x="1709677" y="3887712"/>
              <a:ext cx="5724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dirty="0"/>
                <a:t>データを集めて後、実際にこれらの分析を行うには？</a:t>
              </a:r>
              <a:endParaRPr lang="en-US" altLang="ja-JP" dirty="0"/>
            </a:p>
          </p:txBody>
        </p:sp>
        <p:sp>
          <p:nvSpPr>
            <p:cNvPr id="12" name="メモ 11"/>
            <p:cNvSpPr/>
            <p:nvPr/>
          </p:nvSpPr>
          <p:spPr>
            <a:xfrm>
              <a:off x="791852" y="3616272"/>
              <a:ext cx="452486" cy="584463"/>
            </a:xfrm>
            <a:prstGeom prst="foldedCorner">
              <a:avLst>
                <a:gd name="adj" fmla="val 32353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/>
            </a:p>
          </p:txBody>
        </p:sp>
        <p:sp>
          <p:nvSpPr>
            <p:cNvPr id="13" name="メモ 12"/>
            <p:cNvSpPr/>
            <p:nvPr/>
          </p:nvSpPr>
          <p:spPr>
            <a:xfrm>
              <a:off x="944252" y="3768672"/>
              <a:ext cx="452486" cy="584463"/>
            </a:xfrm>
            <a:prstGeom prst="foldedCorner">
              <a:avLst>
                <a:gd name="adj" fmla="val 32353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/>
            </a:p>
          </p:txBody>
        </p:sp>
        <p:sp>
          <p:nvSpPr>
            <p:cNvPr id="14" name="メモ 13"/>
            <p:cNvSpPr/>
            <p:nvPr/>
          </p:nvSpPr>
          <p:spPr>
            <a:xfrm>
              <a:off x="1096652" y="3921072"/>
              <a:ext cx="452486" cy="584463"/>
            </a:xfrm>
            <a:prstGeom prst="foldedCorner">
              <a:avLst>
                <a:gd name="adj" fmla="val 32353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/>
            </a:p>
          </p:txBody>
        </p:sp>
      </p:grpSp>
      <p:sp>
        <p:nvSpPr>
          <p:cNvPr id="17" name="下矢印 16"/>
          <p:cNvSpPr/>
          <p:nvPr/>
        </p:nvSpPr>
        <p:spPr>
          <a:xfrm>
            <a:off x="4100660" y="4332321"/>
            <a:ext cx="707009" cy="38379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6520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Hello World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l"/>
            </a:pPr>
            <a:r>
              <a:rPr lang="en-US" dirty="0" smtClean="0"/>
              <a:t>Cell</a:t>
            </a:r>
            <a:r>
              <a:rPr lang="ja-JP" altLang="en-US" dirty="0" smtClean="0"/>
              <a:t>で</a:t>
            </a:r>
            <a:r>
              <a:rPr dirty="0"/>
              <a:t/>
            </a:r>
            <a:br>
              <a:rPr dirty="0"/>
            </a:b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Print(“Hello World”)</a:t>
            </a:r>
            <a:r>
              <a:rPr lang="en-US" altLang="ja-JP" dirty="0"/>
              <a:t> </a:t>
            </a:r>
            <a:r>
              <a:rPr dirty="0"/>
              <a:t>と入力</a:t>
            </a:r>
          </a:p>
          <a:p>
            <a:pPr>
              <a:buFont typeface="Wingdings" charset="2"/>
              <a:buChar char="l"/>
            </a:pPr>
            <a:r>
              <a:rPr lang="ja-JP" altLang="en-US" dirty="0" smtClean="0"/>
              <a:t>▷</a:t>
            </a:r>
            <a:r>
              <a:rPr dirty="0" err="1" smtClean="0"/>
              <a:t>キーを押す</a:t>
            </a:r>
            <a:r>
              <a:rPr lang="ja-JP" altLang="en-US" dirty="0"/>
              <a:t>（実行）</a:t>
            </a:r>
            <a:endParaRPr dirty="0"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65927" y="2219462"/>
            <a:ext cx="40058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endParaRPr sz="2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7" y="3519190"/>
            <a:ext cx="4572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455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練習１：文字を変えてみよう！</a:t>
            </a:r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l"/>
            </a:pPr>
            <a:r>
              <a:rPr dirty="0" err="1"/>
              <a:t>コンソールのところで</a:t>
            </a:r>
            <a:endParaRPr lang="en-US" dirty="0"/>
          </a:p>
          <a:p>
            <a:pPr>
              <a:buFont typeface="Wingdings" charset="2"/>
              <a:buChar char="l"/>
            </a:pPr>
            <a:r>
              <a:rPr lang="ja-JP" altLang="en-US" dirty="0"/>
              <a:t>好きな言葉を</a:t>
            </a: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“ ”</a:t>
            </a:r>
            <a:r>
              <a:rPr lang="ja-JP" altLang="en-US" dirty="0">
                <a:latin typeface="Monaco" charset="0"/>
                <a:ea typeface="Monaco" charset="0"/>
                <a:cs typeface="Monaco" charset="0"/>
              </a:rPr>
              <a:t>に入れて表示させよう</a:t>
            </a:r>
            <a:r>
              <a:rPr dirty="0"/>
              <a:t/>
            </a:r>
            <a:br>
              <a:rPr dirty="0"/>
            </a:b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Print(“ ”)</a:t>
            </a:r>
            <a:r>
              <a:rPr lang="en-US" altLang="ja-JP" dirty="0"/>
              <a:t> </a:t>
            </a:r>
            <a:r>
              <a:rPr dirty="0"/>
              <a:t>と入力</a:t>
            </a:r>
          </a:p>
          <a:p>
            <a:pPr>
              <a:buFont typeface="Wingdings" charset="2"/>
              <a:buChar char="l"/>
            </a:pPr>
            <a:r>
              <a:rPr dirty="0"/>
              <a:t>return キーを押す</a:t>
            </a:r>
            <a:r>
              <a:rPr lang="ja-JP" altLang="en-US" dirty="0"/>
              <a:t>（実行）</a:t>
            </a:r>
            <a:endParaRPr dirty="0"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65927" y="2219462"/>
            <a:ext cx="40058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endParaRPr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02" y="4589950"/>
            <a:ext cx="3340344" cy="14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81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四則演算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417638"/>
            <a:ext cx="8534400" cy="4800600"/>
          </a:xfrm>
        </p:spPr>
        <p:txBody>
          <a:bodyPr/>
          <a:lstStyle/>
          <a:p>
            <a:r>
              <a:rPr kumimoji="1" lang="ja-JP" altLang="en-US" dirty="0" smtClean="0"/>
              <a:t>足し算：　</a:t>
            </a:r>
            <a:r>
              <a:rPr kumimoji="1" lang="en-US" altLang="ja-JP" dirty="0" smtClean="0"/>
              <a:t>+</a:t>
            </a:r>
          </a:p>
          <a:p>
            <a:pPr lvl="1"/>
            <a:r>
              <a:rPr lang="en-US" altLang="ja-JP" dirty="0"/>
              <a:t> </a:t>
            </a:r>
            <a:r>
              <a:rPr lang="en-US" altLang="ja-JP" dirty="0" smtClean="0"/>
              <a:t>1+2</a:t>
            </a:r>
            <a:endParaRPr kumimoji="1" lang="en-US" altLang="ja-JP" dirty="0"/>
          </a:p>
          <a:p>
            <a:r>
              <a:rPr lang="ja-JP" altLang="en-US" dirty="0" smtClean="0"/>
              <a:t>引き算：　－</a:t>
            </a:r>
            <a:endParaRPr lang="en-US" altLang="ja-JP" dirty="0" smtClean="0"/>
          </a:p>
          <a:p>
            <a:pPr lvl="1"/>
            <a:r>
              <a:rPr lang="en-US" altLang="ja-JP" dirty="0"/>
              <a:t> </a:t>
            </a:r>
            <a:r>
              <a:rPr lang="en-US" altLang="ja-JP" dirty="0" smtClean="0"/>
              <a:t>5-2</a:t>
            </a:r>
          </a:p>
          <a:p>
            <a:r>
              <a:rPr lang="ja-JP" altLang="en-US" dirty="0" smtClean="0"/>
              <a:t>掛け算：</a:t>
            </a:r>
            <a:r>
              <a:rPr lang="ja-JP" altLang="en-US" dirty="0"/>
              <a:t>　* （アスタリスク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5*6</a:t>
            </a:r>
          </a:p>
          <a:p>
            <a:r>
              <a:rPr lang="ja-JP" altLang="en-US" dirty="0" smtClean="0"/>
              <a:t>割り算：　</a:t>
            </a:r>
            <a:r>
              <a:rPr lang="en-US" altLang="ja-JP" dirty="0" smtClean="0"/>
              <a:t>/ </a:t>
            </a:r>
            <a:r>
              <a:rPr lang="ja-JP" altLang="en-US" dirty="0"/>
              <a:t>（</a:t>
            </a:r>
            <a:r>
              <a:rPr lang="ja-JP" altLang="en-US" dirty="0" smtClean="0"/>
              <a:t>スラッシュ）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5/2</a:t>
            </a:r>
            <a:endParaRPr lang="ja-JP" altLang="en-US" dirty="0"/>
          </a:p>
          <a:p>
            <a:r>
              <a:rPr lang="ja-JP" altLang="en-US" dirty="0" smtClean="0"/>
              <a:t>括弧　： </a:t>
            </a:r>
            <a:r>
              <a:rPr lang="en-US" altLang="ja-JP" dirty="0" smtClean="0"/>
              <a:t>()</a:t>
            </a:r>
            <a:r>
              <a:rPr lang="ja-JP" altLang="en-US" dirty="0"/>
              <a:t>内を優先的に計算</a:t>
            </a:r>
          </a:p>
          <a:p>
            <a:pPr lvl="1"/>
            <a:r>
              <a:rPr lang="en-US" altLang="ja-JP" dirty="0" smtClean="0"/>
              <a:t>(1-4)*5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109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練習２：四則演算</a:t>
            </a:r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246666" y="1759218"/>
            <a:ext cx="8544611" cy="4701411"/>
          </a:xfrm>
          <a:prstGeom prst="rect">
            <a:avLst/>
          </a:prstGeom>
        </p:spPr>
        <p:txBody>
          <a:bodyPr/>
          <a:lstStyle/>
          <a:p>
            <a:pPr>
              <a:buFont typeface="Wingdings" charset="2"/>
              <a:buChar char="l"/>
            </a:pPr>
            <a:r>
              <a:rPr lang="ja-JP" altLang="en-US" dirty="0"/>
              <a:t>小学生の問題）</a:t>
            </a:r>
            <a:endParaRPr lang="en-US" altLang="ja-JP" dirty="0"/>
          </a:p>
          <a:p>
            <a:pPr lvl="1">
              <a:buFont typeface="Wingdings" charset="2"/>
              <a:buChar char="l"/>
            </a:pPr>
            <a:r>
              <a:rPr lang="en-US" altLang="ja-JP" dirty="0"/>
              <a:t>A</a:t>
            </a:r>
            <a:r>
              <a:rPr lang="ja-JP" altLang="en-US" dirty="0"/>
              <a:t>君が八百屋で</a:t>
            </a:r>
            <a:r>
              <a:rPr lang="en-US" altLang="ja-JP" dirty="0"/>
              <a:t>100</a:t>
            </a:r>
            <a:r>
              <a:rPr lang="ja-JP" altLang="en-US" dirty="0"/>
              <a:t>円のリンゴを</a:t>
            </a:r>
            <a:r>
              <a:rPr lang="en-US" altLang="ja-JP" dirty="0"/>
              <a:t>5</a:t>
            </a:r>
            <a:r>
              <a:rPr lang="ja-JP" altLang="en-US" dirty="0"/>
              <a:t>個と</a:t>
            </a:r>
            <a:r>
              <a:rPr lang="en-US" altLang="ja-JP" dirty="0"/>
              <a:t>400</a:t>
            </a:r>
            <a:r>
              <a:rPr lang="ja-JP" altLang="en-US" dirty="0"/>
              <a:t>円のイチゴを買いました。</a:t>
            </a:r>
            <a:endParaRPr lang="en-US" altLang="ja-JP" dirty="0"/>
          </a:p>
          <a:p>
            <a:pPr lvl="1">
              <a:buFont typeface="Wingdings" charset="2"/>
              <a:buChar char="l"/>
            </a:pPr>
            <a:r>
              <a:rPr lang="ja-JP" altLang="en-US" dirty="0"/>
              <a:t>合計にいくらになるかプログラムで計算させてみよう！</a:t>
            </a:r>
            <a:endParaRPr lang="en-US" altLang="ja-JP" dirty="0"/>
          </a:p>
          <a:p>
            <a:pPr lvl="1">
              <a:buFont typeface="Wingdings" charset="2"/>
              <a:buChar char="l"/>
            </a:pPr>
            <a:endParaRPr lang="en-US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 smtClean="0"/>
              <a:t>BMI </a:t>
            </a:r>
            <a:r>
              <a:rPr lang="ja-JP" altLang="en-US" dirty="0"/>
              <a:t>をプログラムで計算してみよう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lang="ja-JP" altLang="en-US" dirty="0"/>
              <a:t>ヒント：</a:t>
            </a:r>
            <a:r>
              <a:rPr lang="en-US" altLang="ja-JP" dirty="0"/>
              <a:t>BMI </a:t>
            </a:r>
            <a:r>
              <a:rPr lang="ja-JP" altLang="en-US" dirty="0"/>
              <a:t>は</a:t>
            </a:r>
            <a:r>
              <a:rPr lang="en-US" altLang="ja-JP" dirty="0"/>
              <a:t> </a:t>
            </a:r>
            <a:r>
              <a:rPr lang="ja-JP" altLang="en-US" dirty="0"/>
              <a:t>体重</a:t>
            </a:r>
            <a:r>
              <a:rPr lang="en-US" altLang="ja-JP" dirty="0"/>
              <a:t> ÷ (</a:t>
            </a:r>
            <a:r>
              <a:rPr lang="ja-JP" altLang="en-US" dirty="0"/>
              <a:t>身長</a:t>
            </a:r>
            <a:r>
              <a:rPr lang="en-US" altLang="ja-JP" dirty="0"/>
              <a:t>×</a:t>
            </a:r>
            <a:r>
              <a:rPr lang="ja-JP" altLang="en-US" dirty="0"/>
              <a:t>身長</a:t>
            </a:r>
            <a:r>
              <a:rPr lang="en-US" altLang="ja-JP" dirty="0"/>
              <a:t>)</a:t>
            </a:r>
            <a:endParaRPr lang="ja-JP" altLang="en-US" dirty="0"/>
          </a:p>
          <a:p>
            <a:pPr>
              <a:buFont typeface="Wingdings" charset="2"/>
              <a:buChar char="l"/>
            </a:pPr>
            <a:endParaRPr dirty="0"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65927" y="2219462"/>
            <a:ext cx="40058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endParaRPr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74877" y="5080196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体重は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kg, 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身長は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m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8681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679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</a:t>
            </a:r>
            <a:r>
              <a:rPr kumimoji="1" lang="en-US" altLang="ja-JP" dirty="0"/>
              <a:t> 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変数：お好きな数を保存する「箱」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=</a:t>
            </a:r>
            <a:r>
              <a:rPr lang="ja-JP" altLang="en-US" dirty="0"/>
              <a:t>を使って保存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（左側が「箱の名前」，右側がお好きな数）</a:t>
            </a:r>
            <a:endParaRPr lang="en-US" altLang="ja-JP" dirty="0"/>
          </a:p>
          <a:p>
            <a:r>
              <a:rPr lang="en-US" altLang="ja-JP" dirty="0"/>
              <a:t>a=5</a:t>
            </a:r>
          </a:p>
          <a:p>
            <a:r>
              <a:rPr kumimoji="1" lang="en-US" altLang="ja-JP" dirty="0"/>
              <a:t>b=“Monday”       </a:t>
            </a:r>
            <a:r>
              <a:rPr kumimoji="1" lang="ja-JP" altLang="en-US" dirty="0"/>
              <a:t>実は文字列でも</a:t>
            </a:r>
            <a:r>
              <a:rPr kumimoji="1" lang="en-US" altLang="ja-JP" dirty="0"/>
              <a:t> OK !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9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7322" y="2186373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左矢印 9"/>
          <p:cNvSpPr/>
          <p:nvPr/>
        </p:nvSpPr>
        <p:spPr>
          <a:xfrm>
            <a:off x="3290449" y="5013212"/>
            <a:ext cx="496957" cy="556591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171710" y="2496263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371619" y="249626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446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変数：演算</a:t>
            </a:r>
            <a:r>
              <a:rPr kumimoji="1" lang="en-US" altLang="ja-JP" dirty="0"/>
              <a:t> (</a:t>
            </a:r>
            <a:r>
              <a:rPr kumimoji="1" lang="ja-JP" altLang="en-US" dirty="0"/>
              <a:t>２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715512"/>
          </a:xfrm>
        </p:spPr>
        <p:txBody>
          <a:bodyPr/>
          <a:lstStyle/>
          <a:p>
            <a:r>
              <a:rPr lang="ja-JP" altLang="en-US" dirty="0"/>
              <a:t>変数同士の演算</a:t>
            </a:r>
            <a:endParaRPr lang="en-US" altLang="ja-JP" dirty="0"/>
          </a:p>
          <a:p>
            <a:r>
              <a:rPr lang="en-US" altLang="ja-JP" dirty="0"/>
              <a:t>a=5</a:t>
            </a:r>
          </a:p>
          <a:p>
            <a:r>
              <a:rPr kumimoji="1" lang="en-US" altLang="ja-JP" dirty="0"/>
              <a:t>b=</a:t>
            </a:r>
            <a:r>
              <a:rPr lang="en-US" altLang="ja-JP" dirty="0"/>
              <a:t>3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9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6879" y="2442971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テキスト ボックス 10"/>
          <p:cNvSpPr txBox="1"/>
          <p:nvPr/>
        </p:nvSpPr>
        <p:spPr>
          <a:xfrm>
            <a:off x="3260080" y="2438365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178943" y="270856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環状矢印 4"/>
          <p:cNvSpPr/>
          <p:nvPr/>
        </p:nvSpPr>
        <p:spPr>
          <a:xfrm>
            <a:off x="3485553" y="2024442"/>
            <a:ext cx="978408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534090"/>
              <a:gd name="adj5" fmla="val 1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>
              <a:solidFill>
                <a:schemeClr val="tx1"/>
              </a:solidFill>
            </a:endParaRPr>
          </a:p>
        </p:txBody>
      </p:sp>
      <p:pic>
        <p:nvPicPr>
          <p:cNvPr id="13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9458" y="2438365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5852659" y="2433759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71522" y="2703954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環状矢印 15"/>
          <p:cNvSpPr/>
          <p:nvPr/>
        </p:nvSpPr>
        <p:spPr>
          <a:xfrm>
            <a:off x="6078132" y="2019836"/>
            <a:ext cx="978408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534090"/>
              <a:gd name="adj5" fmla="val 1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>
              <a:solidFill>
                <a:schemeClr val="tx1"/>
              </a:solidFill>
            </a:endParaRPr>
          </a:p>
        </p:txBody>
      </p:sp>
      <p:pic>
        <p:nvPicPr>
          <p:cNvPr id="17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974" y="3818777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テキスト ボックス 17"/>
          <p:cNvSpPr txBox="1"/>
          <p:nvPr/>
        </p:nvSpPr>
        <p:spPr>
          <a:xfrm>
            <a:off x="1215038" y="408436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9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553" y="3814171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3807617" y="4079760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加算 5"/>
          <p:cNvSpPr/>
          <p:nvPr/>
        </p:nvSpPr>
        <p:spPr>
          <a:xfrm>
            <a:off x="2454189" y="3863055"/>
            <a:ext cx="914400" cy="914400"/>
          </a:xfrm>
          <a:prstGeom prst="mathPl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7" name="等号 6"/>
          <p:cNvSpPr/>
          <p:nvPr/>
        </p:nvSpPr>
        <p:spPr>
          <a:xfrm>
            <a:off x="5221198" y="4018050"/>
            <a:ext cx="565539" cy="604410"/>
          </a:xfrm>
          <a:prstGeom prst="mathEqua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102144" y="3957746"/>
            <a:ext cx="4651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/>
              <a:t>?</a:t>
            </a:r>
            <a:endParaRPr lang="ja-JP" altLang="en-US" sz="4000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16" y="5622878"/>
            <a:ext cx="3475363" cy="86189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961" y="5645024"/>
            <a:ext cx="3097418" cy="8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9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</a:t>
            </a:r>
            <a:r>
              <a:rPr kumimoji="1" lang="en-US" altLang="ja-JP" dirty="0"/>
              <a:t> </a:t>
            </a:r>
            <a:r>
              <a:rPr kumimoji="1" lang="ja-JP" altLang="en-US" dirty="0"/>
              <a:t>：代入</a:t>
            </a:r>
            <a:r>
              <a:rPr kumimoji="1" lang="en-US" altLang="ja-JP" dirty="0"/>
              <a:t>(</a:t>
            </a:r>
            <a:r>
              <a:rPr kumimoji="1" lang="ja-JP" altLang="en-US" dirty="0"/>
              <a:t>２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3715512"/>
          </a:xfrm>
        </p:spPr>
        <p:txBody>
          <a:bodyPr/>
          <a:lstStyle/>
          <a:p>
            <a:r>
              <a:rPr lang="ja-JP" altLang="en-US" dirty="0"/>
              <a:t>変数同士の演算</a:t>
            </a:r>
            <a:endParaRPr lang="en-US" altLang="ja-JP" dirty="0"/>
          </a:p>
          <a:p>
            <a:r>
              <a:rPr lang="en-US" altLang="ja-JP" dirty="0"/>
              <a:t>a=5, </a:t>
            </a:r>
            <a:r>
              <a:rPr kumimoji="1" lang="en-US" altLang="ja-JP" dirty="0"/>
              <a:t>b=</a:t>
            </a:r>
            <a:r>
              <a:rPr lang="en-US" altLang="ja-JP" dirty="0"/>
              <a:t>3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pic>
        <p:nvPicPr>
          <p:cNvPr id="17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19" y="3478328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テキスト ボックス 17"/>
          <p:cNvSpPr txBox="1"/>
          <p:nvPr/>
        </p:nvSpPr>
        <p:spPr>
          <a:xfrm>
            <a:off x="611083" y="374391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9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1598" y="3473722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テキスト ボックス 19"/>
          <p:cNvSpPr txBox="1"/>
          <p:nvPr/>
        </p:nvSpPr>
        <p:spPr>
          <a:xfrm>
            <a:off x="3203662" y="373931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等号 6"/>
          <p:cNvSpPr/>
          <p:nvPr/>
        </p:nvSpPr>
        <p:spPr>
          <a:xfrm>
            <a:off x="1932620" y="3698716"/>
            <a:ext cx="565539" cy="604410"/>
          </a:xfrm>
          <a:prstGeom prst="mathEqua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>
              <a:solidFill>
                <a:schemeClr val="tx1"/>
              </a:solidFill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8" y="5739954"/>
            <a:ext cx="3237886" cy="478644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13" y="5706346"/>
            <a:ext cx="2373717" cy="904273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880637" y="3344268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56755" y="3344268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695278" y="3344268"/>
            <a:ext cx="4295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a = b</a:t>
            </a:r>
            <a:r>
              <a:rPr lang="ja-JP" altLang="en-US" sz="2400" dirty="0"/>
              <a:t>　とすると、</a:t>
            </a:r>
            <a:endParaRPr lang="en-US" altLang="ja-JP" sz="2400" dirty="0"/>
          </a:p>
          <a:p>
            <a:r>
              <a:rPr lang="en-US" altLang="ja-JP" sz="2400" dirty="0"/>
              <a:t>a </a:t>
            </a:r>
            <a:r>
              <a:rPr lang="ja-JP" altLang="en-US" sz="2400" dirty="0"/>
              <a:t>の中身を捨てて、</a:t>
            </a:r>
            <a:endParaRPr lang="en-US" altLang="ja-JP" sz="2400" dirty="0"/>
          </a:p>
          <a:p>
            <a:r>
              <a:rPr lang="en-US" altLang="ja-JP" sz="2400" dirty="0"/>
              <a:t>b</a:t>
            </a:r>
            <a:r>
              <a:rPr lang="ja-JP" altLang="en-US" sz="2400" dirty="0"/>
              <a:t> の中身を</a:t>
            </a:r>
            <a:r>
              <a:rPr lang="en-US" altLang="ja-JP" sz="2400" dirty="0"/>
              <a:t>a </a:t>
            </a:r>
            <a:r>
              <a:rPr lang="ja-JP" altLang="en-US" sz="2400" dirty="0"/>
              <a:t>に入れる</a:t>
            </a:r>
          </a:p>
        </p:txBody>
      </p:sp>
    </p:spTree>
    <p:extLst>
      <p:ext uri="{BB962C8B-B14F-4D97-AF65-F5344CB8AC3E}">
        <p14:creationId xmlns:p14="http://schemas.microsoft.com/office/powerpoint/2010/main" val="16521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07743 -0.05579 C -0.09375 -0.06829 -0.11805 -0.07523 -0.14323 -0.07523 C -0.17204 -0.07523 -0.19514 -0.06829 -0.21145 -0.05579 L -0.28871 -1.48148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4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変数</a:t>
            </a:r>
            <a:r>
              <a:rPr kumimoji="1" lang="en-US" altLang="ja-JP" dirty="0"/>
              <a:t> (3)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1928308"/>
          </a:xfrm>
        </p:spPr>
        <p:txBody>
          <a:bodyPr/>
          <a:lstStyle/>
          <a:p>
            <a:r>
              <a:rPr lang="ja-JP" altLang="en-US" dirty="0"/>
              <a:t>変数の中身を変える</a:t>
            </a:r>
            <a:endParaRPr lang="en-US" altLang="ja-JP" dirty="0"/>
          </a:p>
          <a:p>
            <a:r>
              <a:rPr lang="en-US" altLang="ja-JP" dirty="0"/>
              <a:t>a=5</a:t>
            </a:r>
            <a:r>
              <a:rPr lang="en-US" altLang="ja-JP" dirty="0">
                <a:solidFill>
                  <a:schemeClr val="accent1"/>
                </a:solidFill>
              </a:rPr>
              <a:t>				</a:t>
            </a:r>
            <a:r>
              <a:rPr lang="en-US" altLang="ja-JP" dirty="0"/>
              <a:t>a=</a:t>
            </a:r>
            <a:r>
              <a:rPr lang="en-US" altLang="ja-JP" dirty="0">
                <a:solidFill>
                  <a:schemeClr val="accent1"/>
                </a:solidFill>
              </a:rPr>
              <a:t>20</a:t>
            </a:r>
          </a:p>
          <a:p>
            <a:r>
              <a:rPr lang="en-US" altLang="ja-JP" dirty="0"/>
              <a:t>b=3</a:t>
            </a:r>
            <a:r>
              <a:rPr lang="en-US" altLang="ja-JP" dirty="0">
                <a:solidFill>
                  <a:schemeClr val="accent1"/>
                </a:solidFill>
              </a:rPr>
              <a:t>				</a:t>
            </a:r>
            <a:r>
              <a:rPr kumimoji="1" lang="en-US" altLang="ja-JP" dirty="0"/>
              <a:t>b=</a:t>
            </a:r>
            <a:r>
              <a:rPr lang="en-US" altLang="ja-JP" dirty="0">
                <a:solidFill>
                  <a:schemeClr val="accent1"/>
                </a:solidFill>
              </a:rPr>
              <a:t>10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04992"/>
            <a:ext cx="2725191" cy="802958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944" y="4004992"/>
            <a:ext cx="3263636" cy="802958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195072" y="3898598"/>
            <a:ext cx="7960017" cy="11582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30" name="正方形/長方形 29"/>
          <p:cNvSpPr/>
          <p:nvPr/>
        </p:nvSpPr>
        <p:spPr>
          <a:xfrm>
            <a:off x="195072" y="3436933"/>
            <a:ext cx="818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直接数字を書いて演算すると、毎回書き換える必要がある</a:t>
            </a:r>
          </a:p>
        </p:txBody>
      </p:sp>
      <p:grpSp>
        <p:nvGrpSpPr>
          <p:cNvPr id="32" name="グループ化 31"/>
          <p:cNvGrpSpPr/>
          <p:nvPr/>
        </p:nvGrpSpPr>
        <p:grpSpPr>
          <a:xfrm>
            <a:off x="195072" y="5137409"/>
            <a:ext cx="7960017" cy="1580383"/>
            <a:chOff x="195072" y="5137409"/>
            <a:chExt cx="7960017" cy="1580383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4944" y="5735954"/>
              <a:ext cx="3108225" cy="802958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5735954"/>
              <a:ext cx="3475363" cy="861890"/>
            </a:xfrm>
            <a:prstGeom prst="rect">
              <a:avLst/>
            </a:prstGeom>
          </p:spPr>
        </p:pic>
        <p:sp>
          <p:nvSpPr>
            <p:cNvPr id="26" name="正方形/長方形 25"/>
            <p:cNvSpPr/>
            <p:nvPr/>
          </p:nvSpPr>
          <p:spPr>
            <a:xfrm>
              <a:off x="195072" y="5559552"/>
              <a:ext cx="7960017" cy="115824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/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195072" y="5137409"/>
              <a:ext cx="48609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2400" dirty="0"/>
                <a:t>変数で演算すると、同じ式で</a:t>
              </a:r>
              <a:r>
                <a:rPr lang="en-US" altLang="ja-JP" sz="2400" dirty="0"/>
                <a:t>O.K.</a:t>
              </a:r>
              <a:endParaRPr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7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練習３：変数</a:t>
            </a:r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246666" y="1759218"/>
            <a:ext cx="8544611" cy="4701411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変数を使って</a:t>
            </a:r>
            <a:r>
              <a:rPr lang="ja-JP" altLang="en-US" dirty="0" smtClean="0"/>
              <a:t>、</a:t>
            </a:r>
            <a:r>
              <a:rPr lang="en-US" altLang="ja-JP" dirty="0" smtClean="0"/>
              <a:t> </a:t>
            </a:r>
            <a:r>
              <a:rPr lang="en-US" altLang="ja-JP" dirty="0"/>
              <a:t>BMI </a:t>
            </a:r>
            <a:r>
              <a:rPr lang="ja-JP" altLang="en-US" dirty="0"/>
              <a:t>をプログラムで計算してみよう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lang="ja-JP" altLang="en-US" dirty="0"/>
              <a:t>ヒント：</a:t>
            </a:r>
            <a:r>
              <a:rPr lang="en-US" altLang="ja-JP" dirty="0"/>
              <a:t>BMI </a:t>
            </a:r>
            <a:r>
              <a:rPr lang="ja-JP" altLang="en-US" dirty="0"/>
              <a:t>は</a:t>
            </a:r>
            <a:r>
              <a:rPr lang="en-US" altLang="ja-JP" dirty="0"/>
              <a:t> </a:t>
            </a:r>
            <a:r>
              <a:rPr lang="ja-JP" altLang="en-US" dirty="0"/>
              <a:t>体重</a:t>
            </a:r>
            <a:r>
              <a:rPr lang="en-US" altLang="ja-JP" dirty="0"/>
              <a:t> ÷ (</a:t>
            </a:r>
            <a:r>
              <a:rPr lang="ja-JP" altLang="en-US" dirty="0"/>
              <a:t>身長</a:t>
            </a:r>
            <a:r>
              <a:rPr lang="en-US" altLang="ja-JP" dirty="0"/>
              <a:t>×</a:t>
            </a:r>
            <a:r>
              <a:rPr lang="ja-JP" altLang="en-US" dirty="0"/>
              <a:t>身長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weight = </a:t>
            </a:r>
            <a:r>
              <a:rPr lang="ja-JP" altLang="en-US" dirty="0"/>
              <a:t>自分の体重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</a:t>
            </a:r>
            <a:r>
              <a:rPr lang="en-US" altLang="ja-JP" dirty="0"/>
              <a:t>height = </a:t>
            </a:r>
            <a:r>
              <a:rPr lang="ja-JP" altLang="en-US" dirty="0"/>
              <a:t>自分の身長</a:t>
            </a:r>
          </a:p>
          <a:p>
            <a:pPr>
              <a:buFont typeface="Wingdings" charset="2"/>
              <a:buChar char="l"/>
            </a:pPr>
            <a:endParaRPr dirty="0"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65927" y="2219462"/>
            <a:ext cx="40058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endParaRPr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18971" y="4798842"/>
            <a:ext cx="394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体重は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kg, </a:t>
            </a:r>
            <a:r>
              <a:rPr kumimoji="1"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身長は</a:t>
            </a:r>
            <a:r>
              <a:rPr kumimoji="1"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 m</a:t>
            </a:r>
            <a:endParaRPr kumimoji="1" lang="ja-JP" altLang="en-US" sz="2800" dirty="0" err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52283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データ</a:t>
            </a:r>
            <a:r>
              <a:rPr lang="ja-JP" altLang="en-US" dirty="0"/>
              <a:t>解析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04800" y="1771148"/>
            <a:ext cx="4267200" cy="3809037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0" dirty="0" smtClean="0"/>
              <a:t>数値・カテゴリデータ</a:t>
            </a:r>
            <a:endParaRPr kumimoji="1" lang="en-US" altLang="ja-JP" sz="2400" b="0" dirty="0" smtClean="0"/>
          </a:p>
          <a:p>
            <a:pPr algn="ctr"/>
            <a:r>
              <a:rPr kumimoji="1" lang="ja-JP" altLang="en-US" sz="2400" b="0" dirty="0" smtClean="0"/>
              <a:t>解析</a:t>
            </a:r>
            <a:endParaRPr kumimoji="1" lang="en-US" altLang="ja-JP" sz="2400" b="0" dirty="0" smtClean="0"/>
          </a:p>
          <a:p>
            <a:pPr algn="ctr"/>
            <a:endParaRPr lang="en-US" altLang="ja-JP" sz="2400" dirty="0"/>
          </a:p>
          <a:p>
            <a:r>
              <a:rPr kumimoji="1" lang="ja-JP" altLang="en-US" sz="2400" b="0" dirty="0" smtClean="0"/>
              <a:t>　　　　数値データ</a:t>
            </a:r>
            <a:endParaRPr kumimoji="1" lang="en-US" altLang="ja-JP" sz="2400" b="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　　　</a:t>
            </a:r>
            <a:r>
              <a:rPr kumimoji="1" lang="ja-JP" altLang="en-US" sz="2400" b="0" dirty="0" smtClean="0"/>
              <a:t>身長・体重</a:t>
            </a:r>
            <a:endParaRPr kumimoji="1" lang="en-US" altLang="ja-JP" sz="2400" b="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　　　　　血圧</a:t>
            </a:r>
            <a:endParaRPr kumimoji="1" lang="en-US" altLang="ja-JP" sz="2400" b="0" dirty="0" smtClean="0"/>
          </a:p>
          <a:p>
            <a:r>
              <a:rPr lang="en-US" altLang="ja-JP" sz="2400" dirty="0" smtClean="0"/>
              <a:t>	</a:t>
            </a:r>
            <a:r>
              <a:rPr lang="ja-JP" altLang="en-US" sz="2400" dirty="0" smtClean="0"/>
              <a:t>　カテゴリデータ</a:t>
            </a:r>
            <a:endParaRPr lang="en-US" altLang="ja-JP" sz="2400" dirty="0" smtClean="0"/>
          </a:p>
          <a:p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アンケート</a:t>
            </a:r>
            <a:endParaRPr lang="en-US" altLang="ja-JP" sz="2400" dirty="0" smtClean="0"/>
          </a:p>
          <a:p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男女</a:t>
            </a:r>
            <a:endParaRPr lang="en-US" altLang="ja-JP" sz="2400" dirty="0"/>
          </a:p>
          <a:p>
            <a:r>
              <a:rPr kumimoji="1" lang="en-US" altLang="ja-JP" sz="2400" b="0" dirty="0" smtClean="0"/>
              <a:t>		</a:t>
            </a:r>
            <a:r>
              <a:rPr kumimoji="1" lang="ja-JP" altLang="en-US" sz="2400" b="0" dirty="0" smtClean="0"/>
              <a:t>喫煙の有無</a:t>
            </a:r>
            <a:endParaRPr kumimoji="1" lang="en-US" altLang="ja-JP" sz="2400" b="0" dirty="0" smtClean="0"/>
          </a:p>
        </p:txBody>
      </p:sp>
      <p:sp>
        <p:nvSpPr>
          <p:cNvPr id="16" name="角丸四角形 15"/>
          <p:cNvSpPr/>
          <p:nvPr/>
        </p:nvSpPr>
        <p:spPr>
          <a:xfrm>
            <a:off x="4742656" y="1771148"/>
            <a:ext cx="4267200" cy="3809037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0" dirty="0" smtClean="0"/>
              <a:t>メディアデータ解析</a:t>
            </a:r>
            <a:endParaRPr kumimoji="1" lang="en-US" altLang="ja-JP" sz="2400" b="0" dirty="0" smtClean="0"/>
          </a:p>
          <a:p>
            <a:r>
              <a:rPr lang="ja-JP" altLang="en-US" sz="2400" dirty="0" smtClean="0"/>
              <a:t>　画像　　　　シグナル</a:t>
            </a:r>
            <a:endParaRPr lang="en-US" altLang="ja-JP" sz="2400" dirty="0"/>
          </a:p>
          <a:p>
            <a:pPr algn="ctr"/>
            <a:endParaRPr kumimoji="1" lang="en-US" altLang="ja-JP" sz="2400" b="0" dirty="0" smtClean="0"/>
          </a:p>
          <a:p>
            <a:pPr algn="ctr"/>
            <a:endParaRPr lang="en-US" altLang="ja-JP" sz="2400" dirty="0"/>
          </a:p>
          <a:p>
            <a:pPr algn="ctr"/>
            <a:endParaRPr kumimoji="1" lang="en-US" altLang="ja-JP" sz="2400" b="0" dirty="0" smtClean="0"/>
          </a:p>
          <a:p>
            <a:pPr algn="ctr"/>
            <a:endParaRPr lang="en-US" altLang="ja-JP" sz="2400" dirty="0"/>
          </a:p>
          <a:p>
            <a:r>
              <a:rPr kumimoji="1" lang="ja-JP" altLang="en-US" sz="2400" b="0" dirty="0" smtClean="0"/>
              <a:t>細胞の大きさ、心拍間隔等画像データからは直接抽出できない場合が多く、</a:t>
            </a:r>
            <a:r>
              <a:rPr lang="ja-JP" altLang="en-US" sz="2400" dirty="0" smtClean="0"/>
              <a:t>事前処理が必要</a:t>
            </a:r>
            <a:endParaRPr kumimoji="1" lang="ja-JP" altLang="en-US" sz="2400" b="0" dirty="0"/>
          </a:p>
        </p:txBody>
      </p:sp>
      <p:sp>
        <p:nvSpPr>
          <p:cNvPr id="18" name="メモ 17"/>
          <p:cNvSpPr/>
          <p:nvPr/>
        </p:nvSpPr>
        <p:spPr>
          <a:xfrm>
            <a:off x="569113" y="3137435"/>
            <a:ext cx="452486" cy="584463"/>
          </a:xfrm>
          <a:prstGeom prst="foldedCorner">
            <a:avLst>
              <a:gd name="adj" fmla="val 3235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19" name="メモ 18"/>
          <p:cNvSpPr/>
          <p:nvPr/>
        </p:nvSpPr>
        <p:spPr>
          <a:xfrm>
            <a:off x="721513" y="3289835"/>
            <a:ext cx="452486" cy="584463"/>
          </a:xfrm>
          <a:prstGeom prst="foldedCorner">
            <a:avLst>
              <a:gd name="adj" fmla="val 3235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20" name="メモ 19"/>
          <p:cNvSpPr/>
          <p:nvPr/>
        </p:nvSpPr>
        <p:spPr>
          <a:xfrm>
            <a:off x="873913" y="3442235"/>
            <a:ext cx="452486" cy="584463"/>
          </a:xfrm>
          <a:prstGeom prst="foldedCorner">
            <a:avLst>
              <a:gd name="adj" fmla="val 3235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82" y="2644487"/>
            <a:ext cx="1517595" cy="11369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90" y="2616216"/>
            <a:ext cx="1816120" cy="1298659"/>
          </a:xfrm>
          <a:prstGeom prst="rect">
            <a:avLst/>
          </a:prstGeom>
        </p:spPr>
      </p:pic>
      <p:sp>
        <p:nvSpPr>
          <p:cNvPr id="22" name="下矢印 21"/>
          <p:cNvSpPr/>
          <p:nvPr/>
        </p:nvSpPr>
        <p:spPr>
          <a:xfrm rot="16200000">
            <a:off x="407506" y="6095302"/>
            <a:ext cx="707009" cy="38379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/>
          </a:p>
        </p:txBody>
      </p:sp>
      <p:sp>
        <p:nvSpPr>
          <p:cNvPr id="4" name="正方形/長方形 3"/>
          <p:cNvSpPr/>
          <p:nvPr/>
        </p:nvSpPr>
        <p:spPr>
          <a:xfrm>
            <a:off x="947756" y="5831026"/>
            <a:ext cx="7891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本講義：</a:t>
            </a:r>
            <a:endParaRPr lang="en-US" altLang="ja-JP" sz="2000" dirty="0" smtClean="0"/>
          </a:p>
          <a:p>
            <a:r>
              <a:rPr lang="ja-JP" altLang="en-US" sz="2000" dirty="0" smtClean="0"/>
              <a:t>まず、数値・カテゴリデータを対象とした解析手法について学び、</a:t>
            </a:r>
            <a:endParaRPr lang="en-US" altLang="ja-JP" sz="2000" dirty="0" smtClean="0"/>
          </a:p>
          <a:p>
            <a:r>
              <a:rPr lang="ja-JP" altLang="en-US" sz="2000" dirty="0" smtClean="0"/>
              <a:t>画像を例にメディアデータを対象とした解析手法を学ぶ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401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コンピュータに指示を出す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関数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0249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関数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534400" cy="2971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ja-JP" altLang="en-US" sz="2800" dirty="0"/>
                  <a:t>例）</a:t>
                </a:r>
                <a:endParaRPr lang="en-US" altLang="ja-JP" sz="2800" dirty="0"/>
              </a:p>
              <a:p>
                <a:r>
                  <a:rPr lang="ja-JP" altLang="en-US" sz="2800" dirty="0"/>
                  <a:t>平方根（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ja-JP" alt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ja-JP" altLang="en-US" sz="2800" dirty="0"/>
                  <a:t>）を計算する関数（道具）</a:t>
                </a:r>
                <a:endParaRPr lang="en-US" altLang="ja-JP" sz="2800" dirty="0"/>
              </a:p>
              <a:p>
                <a:pPr lvl="1"/>
                <a:r>
                  <a:rPr lang="en-US" altLang="ja-JP" sz="2400" dirty="0" err="1"/>
                  <a:t>sqrt</a:t>
                </a:r>
                <a:r>
                  <a:rPr lang="en-US" altLang="ja-JP" sz="2400" dirty="0"/>
                  <a:t> (</a:t>
                </a:r>
                <a:r>
                  <a:rPr lang="ja-JP" altLang="en-US" sz="2400" dirty="0"/>
                  <a:t>平方根は、英語で</a:t>
                </a:r>
                <a:r>
                  <a:rPr lang="en-US" altLang="ja-JP" sz="2400" dirty="0"/>
                  <a:t>’square root’</a:t>
                </a:r>
                <a:r>
                  <a:rPr lang="ja-JP" altLang="en-US" sz="2400" dirty="0"/>
                  <a:t>でその略</a:t>
                </a:r>
                <a:r>
                  <a:rPr lang="en-US" altLang="ja-JP" sz="2400" dirty="0"/>
                  <a:t>)</a:t>
                </a:r>
              </a:p>
              <a:p>
                <a:r>
                  <a:rPr lang="ja-JP" altLang="en-US" sz="2800" dirty="0"/>
                  <a:t>道具を使うためのおまじない</a:t>
                </a:r>
                <a:endParaRPr lang="en-US" altLang="ja-JP" sz="2800" dirty="0"/>
              </a:p>
              <a:p>
                <a:pPr lvl="1"/>
                <a:r>
                  <a:rPr lang="en-US" altLang="ja-JP" sz="2400" dirty="0"/>
                  <a:t>import math</a:t>
                </a:r>
              </a:p>
              <a:p>
                <a:endParaRPr lang="en-US" altLang="ja-JP" sz="2400" dirty="0">
                  <a:latin typeface="Monaco" charset="0"/>
                  <a:ea typeface="Monaco" charset="0"/>
                  <a:cs typeface="Monaco" charset="0"/>
                </a:endParaRPr>
              </a:p>
            </p:txBody>
          </p:sp>
        </mc:Choice>
        <mc:Fallback xmlns="">
          <p:sp>
            <p:nvSpPr>
              <p:cNvPr id="3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534400" cy="2971800"/>
              </a:xfrm>
              <a:blipFill>
                <a:blip r:embed="rId2"/>
                <a:stretch>
                  <a:fillRect l="-1429" t="-22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角丸四角形吹き出し 2"/>
          <p:cNvSpPr/>
          <p:nvPr/>
        </p:nvSpPr>
        <p:spPr>
          <a:xfrm>
            <a:off x="4114799" y="3583816"/>
            <a:ext cx="4895057" cy="2947019"/>
          </a:xfrm>
          <a:prstGeom prst="wedgeRoundRectCallout">
            <a:avLst>
              <a:gd name="adj1" fmla="val -66810"/>
              <a:gd name="adj2" fmla="val -3536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/>
              <a:t>ライブラリ</a:t>
            </a:r>
            <a:endParaRPr lang="en-US" altLang="ja-JP" sz="2400" dirty="0"/>
          </a:p>
          <a:p>
            <a:pPr algn="ctr"/>
            <a:r>
              <a:rPr lang="ja-JP" altLang="en-US" sz="2400" dirty="0"/>
              <a:t>道具はまとめて整理されている</a:t>
            </a:r>
            <a:endParaRPr lang="en-US" altLang="ja-JP" sz="2400" dirty="0"/>
          </a:p>
          <a:p>
            <a:pPr algn="ctr"/>
            <a:r>
              <a:rPr lang="ja-JP" altLang="en-US" sz="2400" dirty="0"/>
              <a:t>調理する道具は台所、</a:t>
            </a:r>
            <a:endParaRPr lang="en-US" altLang="ja-JP" sz="2400" dirty="0"/>
          </a:p>
          <a:p>
            <a:pPr algn="ctr"/>
            <a:r>
              <a:rPr kumimoji="1" lang="ja-JP" altLang="en-US" sz="2400" b="0" dirty="0"/>
              <a:t>トンカチ等の工具は工具箱</a:t>
            </a:r>
            <a:endParaRPr kumimoji="1" lang="en-US" altLang="ja-JP" sz="2400" b="0" dirty="0"/>
          </a:p>
          <a:p>
            <a:pPr algn="ctr"/>
            <a:r>
              <a:rPr kumimoji="1" lang="en-US" altLang="ja-JP" sz="2400" b="0" dirty="0"/>
              <a:t>math</a:t>
            </a:r>
            <a:r>
              <a:rPr kumimoji="1" lang="ja-JP" altLang="en-US" sz="2400" b="0" dirty="0"/>
              <a:t>に</a:t>
            </a:r>
            <a:r>
              <a:rPr kumimoji="1" lang="en-US" altLang="ja-JP" sz="2400" b="0" dirty="0" err="1"/>
              <a:t>sqrt</a:t>
            </a:r>
            <a:r>
              <a:rPr kumimoji="1" lang="ja-JP" altLang="en-US" sz="2400" b="0" dirty="0"/>
              <a:t>がある</a:t>
            </a:r>
            <a:endParaRPr kumimoji="1" lang="en-US" altLang="ja-JP" sz="2400" b="0" dirty="0"/>
          </a:p>
          <a:p>
            <a:pPr algn="ctr"/>
            <a:r>
              <a:rPr kumimoji="1" lang="ja-JP" altLang="en-US" sz="2400" b="0" dirty="0"/>
              <a:t>仕舞っている処から出して、</a:t>
            </a:r>
            <a:endParaRPr kumimoji="1" lang="en-US" altLang="ja-JP" sz="2400" b="0" dirty="0"/>
          </a:p>
          <a:p>
            <a:pPr algn="ctr"/>
            <a:r>
              <a:rPr lang="ja-JP" altLang="en-US" sz="2400" dirty="0"/>
              <a:t>道具を使える状態にしている</a:t>
            </a:r>
            <a:endParaRPr kumimoji="1" lang="ja-JP" altLang="en-US" sz="2400" b="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3" y="4725742"/>
            <a:ext cx="3826799" cy="18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5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関数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3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971800"/>
          </a:xfrm>
        </p:spPr>
        <p:txBody>
          <a:bodyPr/>
          <a:lstStyle/>
          <a:p>
            <a:r>
              <a:rPr lang="ja-JP" altLang="en-US" sz="2800" dirty="0"/>
              <a:t>他にもいろいろなライブラリ、関数がある</a:t>
            </a:r>
            <a:endParaRPr lang="en-US" altLang="ja-JP" sz="2400" dirty="0">
              <a:latin typeface="Monaco" charset="0"/>
            </a:endParaRPr>
          </a:p>
          <a:p>
            <a:r>
              <a:rPr lang="en-US" altLang="ja-JP" sz="2400" dirty="0"/>
              <a:t>import </a:t>
            </a:r>
            <a:r>
              <a:rPr lang="en-US" altLang="ja-JP" sz="2400" dirty="0" err="1"/>
              <a:t>numpy</a:t>
            </a:r>
            <a:endParaRPr lang="en-US" altLang="ja-JP" sz="2400" dirty="0"/>
          </a:p>
          <a:p>
            <a:r>
              <a:rPr lang="en-US" altLang="ja-JP" sz="2400" dirty="0" err="1"/>
              <a:t>numpy.round</a:t>
            </a:r>
            <a:r>
              <a:rPr lang="en-US" altLang="ja-JP" sz="2400" dirty="0"/>
              <a:t>(3.8)</a:t>
            </a:r>
          </a:p>
          <a:p>
            <a:pPr lvl="1"/>
            <a:r>
              <a:rPr lang="ja-JP" altLang="en-US" sz="2000" dirty="0"/>
              <a:t>小数点以下を四捨五入</a:t>
            </a:r>
            <a:endParaRPr lang="en-US" altLang="ja-JP" sz="20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毎回ライブラリ名をフルネームで書くのは面倒：短縮しちゃえ！</a:t>
            </a:r>
            <a:endParaRPr lang="en-US" altLang="ja-JP" sz="2400" dirty="0"/>
          </a:p>
          <a:p>
            <a:r>
              <a:rPr lang="en-US" altLang="ja-JP" sz="2400" dirty="0"/>
              <a:t>import </a:t>
            </a:r>
            <a:r>
              <a:rPr lang="en-US" altLang="ja-JP" sz="2400" dirty="0" err="1"/>
              <a:t>numpy</a:t>
            </a:r>
            <a:r>
              <a:rPr lang="en-US" altLang="ja-JP" sz="2400" dirty="0"/>
              <a:t> as np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3" y="3473505"/>
            <a:ext cx="4683260" cy="7763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43" y="5639812"/>
            <a:ext cx="4683260" cy="8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2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/>
              <a:t>練習４：関数の利用</a:t>
            </a:r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246666" y="1759218"/>
            <a:ext cx="8544611" cy="4701411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関数を使って計算しよう！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81</a:t>
            </a:r>
            <a:r>
              <a:rPr lang="ja-JP" altLang="en-US" dirty="0"/>
              <a:t>の平方根を計算しよう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256</a:t>
            </a:r>
            <a:r>
              <a:rPr lang="ja-JP" altLang="en-US" dirty="0"/>
              <a:t>の平方根を計算しよう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dirty="0"/>
              <a:t>9.4</a:t>
            </a:r>
            <a:r>
              <a:rPr lang="ja-JP" altLang="en-US" dirty="0"/>
              <a:t>を四捨五入しよう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dirty="0"/>
              <a:t>9.7</a:t>
            </a:r>
            <a:r>
              <a:rPr lang="ja-JP" altLang="en-US" dirty="0"/>
              <a:t>を四捨五入しよう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自分で関数を</a:t>
            </a:r>
            <a:r>
              <a:rPr lang="en-US" altLang="ja-JP" dirty="0"/>
              <a:t>Web</a:t>
            </a:r>
            <a:r>
              <a:rPr lang="ja-JP" altLang="en-US" dirty="0"/>
              <a:t>で調べて使ってみよう！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絶対値を求める関数を調べてみよう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dirty="0"/>
              <a:t>-5</a:t>
            </a:r>
            <a:r>
              <a:rPr lang="ja-JP" altLang="en-US" dirty="0"/>
              <a:t>の絶対値を関数を使って計算しよう</a:t>
            </a:r>
            <a:endParaRPr dirty="0"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065927" y="2219462"/>
            <a:ext cx="40058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endParaRPr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9534" y="6025707"/>
            <a:ext cx="3716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ヒント）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Python 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絶対値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 で</a:t>
            </a:r>
            <a:r>
              <a:rPr kumimoji="1"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</a:rPr>
              <a:t>で検索してみよう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114013983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基本</a:t>
            </a:r>
            <a:r>
              <a:rPr lang="ja-JP" altLang="en-US" dirty="0"/>
              <a:t>注意</a:t>
            </a:r>
            <a:r>
              <a:rPr dirty="0" err="1"/>
              <a:t>事項</a:t>
            </a:r>
            <a:endParaRPr dirty="0"/>
          </a:p>
          <a:p>
            <a:pPr>
              <a:defRPr sz="3200">
                <a:latin typeface="ヒラギノ丸ゴ ProN"/>
                <a:ea typeface="ヒラギノ丸ゴ ProN"/>
                <a:cs typeface="ヒラギノ丸ゴ ProN"/>
                <a:sym typeface="ヒラギノ丸ゴ ProN"/>
              </a:defRPr>
            </a:pPr>
            <a:r>
              <a:rPr sz="2800" dirty="0"/>
              <a:t>※知ってる人は遠慮なく飛ばしてください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4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全角文字，日本語入力を避ける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6" name="コンテンツ プレースホルダー 1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811924"/>
          </a:xfrm>
        </p:spPr>
        <p:txBody>
          <a:bodyPr/>
          <a:lstStyle/>
          <a:p>
            <a:r>
              <a:rPr lang="ja-JP" altLang="en-US" dirty="0"/>
              <a:t>日本語入力するとエラーが出る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905975" y="2412124"/>
            <a:ext cx="2217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/>
              <a:t> a　＋　ｂ</a:t>
            </a:r>
          </a:p>
        </p:txBody>
      </p:sp>
      <p:sp>
        <p:nvSpPr>
          <p:cNvPr id="5" name="右中かっこ 4"/>
          <p:cNvSpPr/>
          <p:nvPr/>
        </p:nvSpPr>
        <p:spPr>
          <a:xfrm rot="5400000">
            <a:off x="2597644" y="2788283"/>
            <a:ext cx="86160" cy="3310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中かっこ 8"/>
          <p:cNvSpPr/>
          <p:nvPr/>
        </p:nvSpPr>
        <p:spPr>
          <a:xfrm rot="5400000">
            <a:off x="3390144" y="2784616"/>
            <a:ext cx="86160" cy="3310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998949" y="303385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全角スペース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94" y="4211089"/>
            <a:ext cx="8152764" cy="18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7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全角文字，日本語入力を避ける</a:t>
            </a:r>
            <a:r>
              <a:rPr lang="ja-JP" altLang="en-US" dirty="0"/>
              <a:t>（２）</a:t>
            </a:r>
            <a:endParaRPr dirty="0"/>
          </a:p>
        </p:txBody>
      </p:sp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できる限り全角文字，日本語は使わない</a:t>
            </a:r>
          </a:p>
          <a:p>
            <a:pPr lvl="1"/>
            <a:r>
              <a:rPr lang="ja-JP" altLang="en-US" dirty="0"/>
              <a:t>全角の空白（スペース）に注意！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（エラーになる＆見つけづらい）</a:t>
            </a:r>
          </a:p>
          <a:p>
            <a:pPr lvl="1"/>
            <a:r>
              <a:rPr lang="ja-JP" altLang="en-US" dirty="0"/>
              <a:t>ファイル名も半角英数字にしよう</a:t>
            </a:r>
            <a:endParaRPr lang="en-US" altLang="ja-JP" dirty="0"/>
          </a:p>
          <a:p>
            <a:pPr marL="239316" lvl="1" indent="0">
              <a:buNone/>
            </a:pPr>
            <a:r>
              <a:rPr lang="en-US" altLang="ja-JP" dirty="0"/>
              <a:t>	OK</a:t>
            </a:r>
            <a:r>
              <a:rPr lang="ja-JP" altLang="en-US" dirty="0"/>
              <a:t>：</a:t>
            </a:r>
            <a:r>
              <a:rPr lang="en-US" altLang="ja-JP" dirty="0" err="1"/>
              <a:t>shincho_taiju.xlsx</a:t>
            </a:r>
            <a:r>
              <a:rPr lang="en-US" altLang="ja-JP" dirty="0"/>
              <a:t>, </a:t>
            </a:r>
            <a:r>
              <a:rPr lang="en-US" altLang="ja-JP" dirty="0" err="1"/>
              <a:t>height_weight.csv</a:t>
            </a:r>
            <a:endParaRPr lang="en-US" altLang="ja-JP" dirty="0"/>
          </a:p>
          <a:p>
            <a:pPr marL="239316" lvl="1" indent="0">
              <a:buNone/>
            </a:pPr>
            <a:r>
              <a:rPr lang="en-US" altLang="ja-JP" dirty="0"/>
              <a:t>	NG</a:t>
            </a:r>
            <a:r>
              <a:rPr lang="ja-JP" altLang="en-US" dirty="0"/>
              <a:t>：身長体重データ</a:t>
            </a:r>
            <a:r>
              <a:rPr lang="en-US" altLang="ja-JP" dirty="0"/>
              <a:t>.csv</a:t>
            </a:r>
          </a:p>
          <a:p>
            <a:pPr lvl="1"/>
            <a:r>
              <a:rPr lang="ja-JP" altLang="en-US" dirty="0"/>
              <a:t>半角カタカナ（ｱｲｳ）とかもやめよう</a:t>
            </a:r>
          </a:p>
          <a:p>
            <a:endParaRPr kumimoji="1" lang="ja-JP" altLang="en-US" dirty="0"/>
          </a:p>
        </p:txBody>
      </p:sp>
      <p:sp>
        <p:nvSpPr>
          <p:cNvPr id="61" name="Shape 6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17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コメントアウト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705056" cy="4800600"/>
          </a:xfrm>
        </p:spPr>
        <p:txBody>
          <a:bodyPr/>
          <a:lstStyle/>
          <a:p>
            <a:r>
              <a:rPr kumimoji="1" lang="ja-JP" altLang="en-US" dirty="0"/>
              <a:t>メモ書き</a:t>
            </a:r>
            <a:endParaRPr kumimoji="1" lang="en-US" altLang="ja-JP" dirty="0"/>
          </a:p>
          <a:p>
            <a:r>
              <a:rPr kumimoji="1" lang="ja-JP" altLang="en-US" dirty="0"/>
              <a:t>書いたけど一時的に実行したくない場合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行頭に</a:t>
            </a:r>
            <a:r>
              <a:rPr kumimoji="1" lang="en-US" altLang="ja-JP" dirty="0"/>
              <a:t> # </a:t>
            </a:r>
            <a:r>
              <a:rPr kumimoji="1" lang="ja-JP" altLang="en-US" dirty="0"/>
              <a:t>で一行コメントアウト</a:t>
            </a:r>
            <a:endParaRPr kumimoji="1" lang="en-US" altLang="ja-JP" dirty="0"/>
          </a:p>
          <a:p>
            <a:r>
              <a:rPr lang="en-US" altLang="ja-JP" dirty="0"/>
              <a:t>’’’ </a:t>
            </a:r>
            <a:r>
              <a:rPr lang="ja-JP" altLang="en-US" dirty="0"/>
              <a:t>または</a:t>
            </a:r>
            <a:r>
              <a:rPr lang="en-US" altLang="ja-JP" dirty="0"/>
              <a:t> “““ </a:t>
            </a:r>
            <a:r>
              <a:rPr lang="ja-JP" altLang="en-US" dirty="0"/>
              <a:t>で囲んだ部分をコメントアウト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29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0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lang="ja-JP" altLang="en-US" dirty="0" smtClean="0"/>
              <a:t>数字のリスト：</a:t>
            </a:r>
            <a:r>
              <a:rPr lang="en-US" altLang="ja-JP" dirty="0" smtClean="0"/>
              <a:t>[]</a:t>
            </a:r>
            <a:r>
              <a:rPr lang="ja-JP" altLang="en-US" dirty="0" smtClean="0"/>
              <a:t>の中に数字をコンマ区切りで記載</a:t>
            </a:r>
            <a:endParaRPr kumimoji="1" lang="en-US" altLang="ja-JP" dirty="0" smtClean="0"/>
          </a:p>
          <a:p>
            <a:r>
              <a:rPr lang="ja-JP" altLang="en-US" dirty="0" smtClean="0"/>
              <a:t>例：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68" y="3041788"/>
            <a:ext cx="5363321" cy="338122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375528" y="3756714"/>
            <a:ext cx="7094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75528" y="5636314"/>
            <a:ext cx="7094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  )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4745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Excel </a:t>
            </a:r>
            <a:r>
              <a:rPr kumimoji="1" lang="ja-JP" altLang="en-US" dirty="0"/>
              <a:t>じゃダメ？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「まずは</a:t>
            </a:r>
            <a:r>
              <a:rPr kumimoji="1" lang="en-US" altLang="ja-JP" dirty="0"/>
              <a:t> Excel </a:t>
            </a:r>
            <a:r>
              <a:rPr kumimoji="1" lang="ja-JP" altLang="en-US" dirty="0"/>
              <a:t>で見てみる」は大事</a:t>
            </a:r>
            <a:endParaRPr kumimoji="1" lang="en-US" altLang="ja-JP" dirty="0"/>
          </a:p>
          <a:p>
            <a:pPr lvl="1"/>
            <a:r>
              <a:rPr lang="ja-JP" altLang="en-US" dirty="0"/>
              <a:t>データの集計，簡単な可視化</a:t>
            </a:r>
            <a:endParaRPr lang="en-US" altLang="ja-JP" dirty="0"/>
          </a:p>
          <a:p>
            <a:pPr lvl="1"/>
            <a:r>
              <a:rPr lang="en-US" altLang="ja-JP" dirty="0"/>
              <a:t>Excel </a:t>
            </a:r>
            <a:r>
              <a:rPr lang="ja-JP" altLang="en-US" dirty="0"/>
              <a:t>で完結するのであればそれでヨシ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もっと高度な分析がしたい！</a:t>
            </a:r>
            <a:endParaRPr kumimoji="1" lang="en-US" altLang="ja-JP" dirty="0"/>
          </a:p>
          <a:p>
            <a:pPr lvl="1"/>
            <a:r>
              <a:rPr lang="ja-JP" altLang="en-US" dirty="0"/>
              <a:t>統計分析，機械学習，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エクセルじゃ開けない</a:t>
            </a:r>
            <a:r>
              <a:rPr lang="ja-JP" altLang="en-US" dirty="0"/>
              <a:t>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5593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数字以外でも、好きなものをリストにできます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例１：文字列のリスト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sz="4800" dirty="0" smtClean="0"/>
          </a:p>
          <a:p>
            <a:r>
              <a:rPr kumimoji="1" lang="ja-JP" altLang="en-US" dirty="0" smtClean="0"/>
              <a:t>例２：文字列と数字のリスト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/>
              <a:t>例</a:t>
            </a:r>
            <a:r>
              <a:rPr kumimoji="1" lang="ja-JP" altLang="en-US" dirty="0" smtClean="0"/>
              <a:t>３：リストのリスト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85" y="2698396"/>
            <a:ext cx="3439773" cy="90366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07" y="5787499"/>
            <a:ext cx="4127712" cy="9779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45" y="4160895"/>
            <a:ext cx="2451226" cy="99065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352802" y="4168331"/>
            <a:ext cx="92396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24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5" name="四角形吹き出し 14"/>
          <p:cNvSpPr/>
          <p:nvPr/>
        </p:nvSpPr>
        <p:spPr>
          <a:xfrm>
            <a:off x="3544503" y="4214497"/>
            <a:ext cx="3049608" cy="369330"/>
          </a:xfrm>
          <a:prstGeom prst="wedgeRectCallout">
            <a:avLst>
              <a:gd name="adj1" fmla="val -58971"/>
              <a:gd name="adj2" fmla="val -20028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ja-JP" altLang="en-US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名前、体重、身長をリストにする</a:t>
            </a:r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四角形吹き出し 15"/>
          <p:cNvSpPr/>
          <p:nvPr/>
        </p:nvSpPr>
        <p:spPr>
          <a:xfrm>
            <a:off x="5124650" y="5815368"/>
            <a:ext cx="1260108" cy="369330"/>
          </a:xfrm>
          <a:prstGeom prst="wedgeRectCallout">
            <a:avLst>
              <a:gd name="adj1" fmla="val -58971"/>
              <a:gd name="adj2" fmla="val -20028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リストのリスト</a:t>
            </a:r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7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リストの要素の呼び出し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829360" y="6567651"/>
            <a:ext cx="180497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82" y="3727268"/>
            <a:ext cx="4058829" cy="22323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4" y="2875174"/>
            <a:ext cx="5584369" cy="44723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892511" y="3709959"/>
            <a:ext cx="3126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番目の要素を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892511" y="4993202"/>
            <a:ext cx="3126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番目の要素を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90107" y="6220682"/>
            <a:ext cx="4636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python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では、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から数える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69040" y="3754610"/>
            <a:ext cx="12240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(          )</a:t>
            </a:r>
            <a:endParaRPr kumimoji="0" lang="ja-JP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85855" y="5054758"/>
            <a:ext cx="122405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(          )</a:t>
            </a:r>
            <a:endParaRPr kumimoji="0" lang="ja-JP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785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リストのリストにも次のようにすれば呼び出せる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60" y="2380222"/>
            <a:ext cx="5155304" cy="123727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79028" y="2845949"/>
            <a:ext cx="3887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番目の要素（リスト）の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番目の要素を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出力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77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lang="ja-JP" altLang="en-US" dirty="0" smtClean="0"/>
              <a:t>リストの初期化と要素追加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例：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383193" y="29226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初期化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383193" y="3607162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の要素に“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”を追加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90107" y="6220682"/>
            <a:ext cx="7705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list.append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(x)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で、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の最後に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が追加される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68" y="3083942"/>
            <a:ext cx="3897225" cy="262639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4383193" y="4302636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List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の要素に“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”を追加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20774" y="4966875"/>
            <a:ext cx="10365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(         )</a:t>
            </a:r>
            <a:endParaRPr kumimoji="0" lang="ja-JP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58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list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リストのリストにも次のようにすれば追加できる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例</a:t>
            </a:r>
            <a:r>
              <a:rPr kumimoji="1" lang="ja-JP" altLang="en-US" dirty="0"/>
              <a:t>：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41" y="2988476"/>
            <a:ext cx="5799612" cy="180811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353639" y="3369313"/>
            <a:ext cx="4195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e 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の 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0 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番目のリストに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を追加 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01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5: list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752600"/>
            <a:ext cx="8534400" cy="480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204788" marR="0" indent="-204788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85000"/>
              <a:buFontTx/>
              <a:buChar char="●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1pPr>
            <a:lvl2pPr marL="435258" marR="0" indent="-19594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85000"/>
              <a:buFontTx/>
              <a:buChar char="●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2pPr>
            <a:lvl3pPr marL="593328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3pPr>
            <a:lvl4pPr marL="799306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4pPr>
            <a:lvl5pPr marL="1005284" marR="0" indent="-182562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5pPr>
            <a:lvl6pPr marL="132588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6pPr>
            <a:lvl7pPr marL="153162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7pPr>
            <a:lvl8pPr marL="166878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8pPr>
            <a:lvl9pPr marL="187452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hangingPunct="1"/>
            <a:r>
              <a:rPr kumimoji="1" lang="ja-JP" altLang="en-US" sz="2400" dirty="0" smtClean="0"/>
              <a:t>以下の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人のリストを作ろう </a:t>
            </a:r>
            <a:endParaRPr kumimoji="1" lang="en-US" altLang="ja-JP" sz="2400" dirty="0" smtClean="0"/>
          </a:p>
          <a:p>
            <a:pPr lvl="1" hangingPunct="1"/>
            <a:r>
              <a:rPr kumimoji="1" lang="en-US" altLang="ja-JP" sz="2400" dirty="0" smtClean="0"/>
              <a:t>A</a:t>
            </a:r>
            <a:r>
              <a:rPr kumimoji="1" lang="ja-JP" altLang="en-US" sz="2400" dirty="0" smtClean="0"/>
              <a:t>君：</a:t>
            </a:r>
            <a:r>
              <a:rPr kumimoji="1" lang="en-US" altLang="ja-JP" sz="2400" dirty="0" smtClean="0"/>
              <a:t>1.7m, 52kg</a:t>
            </a:r>
          </a:p>
          <a:p>
            <a:pPr lvl="1" hangingPunct="1"/>
            <a:r>
              <a:rPr lang="en-US" altLang="ja-JP" sz="2400" dirty="0" smtClean="0"/>
              <a:t>B</a:t>
            </a:r>
            <a:r>
              <a:rPr lang="ja-JP" altLang="en-US" sz="2400" dirty="0" smtClean="0"/>
              <a:t>君：</a:t>
            </a:r>
            <a:r>
              <a:rPr lang="en-US" altLang="ja-JP" sz="2400" dirty="0" smtClean="0"/>
              <a:t>1.6m, 75kg</a:t>
            </a:r>
          </a:p>
          <a:p>
            <a:pPr lvl="1" hangingPunct="1"/>
            <a:r>
              <a:rPr kumimoji="1" lang="en-US" altLang="ja-JP" sz="2400" dirty="0" smtClean="0"/>
              <a:t>C</a:t>
            </a:r>
            <a:r>
              <a:rPr kumimoji="1" lang="ja-JP" altLang="en-US" sz="2400" dirty="0" smtClean="0"/>
              <a:t>君：</a:t>
            </a:r>
            <a:r>
              <a:rPr kumimoji="1" lang="en-US" altLang="ja-JP" sz="2400" dirty="0" smtClean="0"/>
              <a:t>1.8m, 73kg</a:t>
            </a:r>
          </a:p>
          <a:p>
            <a:pPr marL="239316" lvl="1" indent="0" hangingPunct="1">
              <a:buNone/>
            </a:pPr>
            <a:r>
              <a:rPr kumimoji="1" lang="ja-JP" altLang="en-US" sz="2400" dirty="0" smtClean="0"/>
              <a:t>ヒント）</a:t>
            </a:r>
            <a:r>
              <a:rPr kumimoji="1" lang="en-US" altLang="ja-JP" sz="2400" dirty="0"/>
              <a:t>[[</a:t>
            </a:r>
            <a:r>
              <a:rPr kumimoji="1" lang="ja-JP" altLang="en-US" sz="2400" dirty="0"/>
              <a:t>名前、体重、身長</a:t>
            </a:r>
            <a:r>
              <a:rPr kumimoji="1" lang="en-US" altLang="ja-JP" sz="2400" dirty="0"/>
              <a:t>], </a:t>
            </a:r>
            <a:r>
              <a:rPr kumimoji="1" lang="en-US" altLang="ja-JP" sz="2400" dirty="0" smtClean="0"/>
              <a:t>[…], […]]</a:t>
            </a:r>
          </a:p>
          <a:p>
            <a:pPr lvl="1" hangingPunct="1"/>
            <a:endParaRPr kumimoji="1" lang="en-US" altLang="ja-JP" sz="2400" dirty="0"/>
          </a:p>
          <a:p>
            <a:pPr hangingPunct="1"/>
            <a:r>
              <a:rPr kumimoji="1" lang="en-US" altLang="ja-JP" sz="2400" dirty="0"/>
              <a:t>BMI</a:t>
            </a:r>
            <a:r>
              <a:rPr kumimoji="1" lang="ja-JP" altLang="en-US" sz="2400" dirty="0"/>
              <a:t>を計算し、</a:t>
            </a:r>
            <a:r>
              <a:rPr kumimoji="1" lang="en-US" altLang="ja-JP" sz="2400" dirty="0"/>
              <a:t>BMIs</a:t>
            </a:r>
            <a:r>
              <a:rPr kumimoji="1" lang="ja-JP" altLang="en-US" sz="2400" dirty="0"/>
              <a:t>という名前のリストに下記の順で入れて</a:t>
            </a:r>
            <a:r>
              <a:rPr kumimoji="1" lang="ja-JP" altLang="en-US" sz="2400" dirty="0" smtClean="0"/>
              <a:t>みよう</a:t>
            </a:r>
            <a:endParaRPr kumimoji="1" lang="en-US" altLang="ja-JP" sz="2400" dirty="0" smtClean="0"/>
          </a:p>
          <a:p>
            <a:pPr marL="239316" lvl="1" indent="0" hangingPunct="1">
              <a:buNone/>
            </a:pPr>
            <a:r>
              <a:rPr kumimoji="1" lang="ja-JP" altLang="en-US" sz="2400" dirty="0" smtClean="0"/>
              <a:t>ヒント）</a:t>
            </a:r>
            <a:r>
              <a:rPr kumimoji="1" lang="en-US" altLang="ja-JP" sz="2400" dirty="0" smtClean="0"/>
              <a:t>list</a:t>
            </a:r>
            <a:r>
              <a:rPr kumimoji="1" lang="ja-JP" altLang="en-US" sz="2400" dirty="0" smtClean="0"/>
              <a:t>の初期化が必要：</a:t>
            </a:r>
            <a:r>
              <a:rPr kumimoji="1" lang="en-US" altLang="ja-JP" sz="2400" dirty="0" smtClean="0"/>
              <a:t>BMIs=[]</a:t>
            </a:r>
          </a:p>
          <a:p>
            <a:pPr marL="239316" lvl="1" indent="0" hangingPunct="1">
              <a:buNone/>
            </a:pPr>
            <a:r>
              <a:rPr kumimoji="1" lang="en-US" altLang="ja-JP" sz="2400" dirty="0" smtClean="0"/>
              <a:t>	</a:t>
            </a:r>
            <a:r>
              <a:rPr kumimoji="1" lang="en-US" altLang="ja-JP" sz="2400" smtClean="0"/>
              <a:t>   list</a:t>
            </a:r>
            <a:r>
              <a:rPr kumimoji="1" lang="ja-JP" altLang="en-US" sz="2400" dirty="0" smtClean="0"/>
              <a:t>に要素の追加　 ：</a:t>
            </a:r>
            <a:r>
              <a:rPr kumimoji="1" lang="en-US" altLang="ja-JP" sz="2400" dirty="0" err="1" smtClean="0"/>
              <a:t>BMIs.append</a:t>
            </a:r>
            <a:r>
              <a:rPr kumimoji="1" lang="en-US" altLang="ja-JP" sz="2400" dirty="0" smtClean="0"/>
              <a:t>(xx)</a:t>
            </a:r>
          </a:p>
          <a:p>
            <a:pPr hangingPunct="1"/>
            <a:r>
              <a:rPr kumimoji="1" lang="ja-JP" altLang="en-US" sz="2400" dirty="0" smtClean="0"/>
              <a:t>リスト</a:t>
            </a:r>
            <a:r>
              <a:rPr kumimoji="1" lang="en-US" altLang="ja-JP" sz="2400" dirty="0" smtClean="0"/>
              <a:t>BMIs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番目（</a:t>
            </a:r>
            <a:r>
              <a:rPr kumimoji="1" lang="en-US" altLang="ja-JP" sz="2400" dirty="0" smtClean="0"/>
              <a:t>B</a:t>
            </a:r>
            <a:r>
              <a:rPr kumimoji="1" lang="ja-JP" altLang="en-US" sz="2400" dirty="0" smtClean="0"/>
              <a:t>君）の値を表示してみよう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002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if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46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05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比較（１）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829360" y="6567651"/>
            <a:ext cx="180497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318" y="1800071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2520615" y="2109961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mcol-open-box.png" descr="mcol-open-bo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3529" y="1800071"/>
            <a:ext cx="143024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テキスト ボックス 11"/>
          <p:cNvSpPr txBox="1"/>
          <p:nvPr/>
        </p:nvSpPr>
        <p:spPr>
          <a:xfrm>
            <a:off x="5677826" y="2109961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451641" y="1877432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環状矢印 13"/>
          <p:cNvSpPr/>
          <p:nvPr/>
        </p:nvSpPr>
        <p:spPr>
          <a:xfrm>
            <a:off x="1677114" y="1463509"/>
            <a:ext cx="978408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534090"/>
              <a:gd name="adj5" fmla="val 1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12010" y="1884729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環状矢印 15"/>
          <p:cNvSpPr/>
          <p:nvPr/>
        </p:nvSpPr>
        <p:spPr>
          <a:xfrm flipH="1">
            <a:off x="6070882" y="1417638"/>
            <a:ext cx="871083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534090"/>
              <a:gd name="adj5" fmla="val 1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2166318" y="3088274"/>
            <a:ext cx="4587452" cy="1729890"/>
            <a:chOff x="2166318" y="3088274"/>
            <a:chExt cx="4587452" cy="1729890"/>
          </a:xfrm>
        </p:grpSpPr>
        <p:pic>
          <p:nvPicPr>
            <p:cNvPr id="17" name="mcol-open-box.png" descr="mcol-open-box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66318" y="3088274"/>
              <a:ext cx="1430241" cy="1143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2520615" y="3398164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</a:t>
              </a:r>
              <a:endParaRPr kumimoji="1"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19" name="mcol-open-box.png" descr="mcol-open-box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23529" y="3088274"/>
              <a:ext cx="1430241" cy="11430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5677826" y="3398164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b</a:t>
              </a:r>
              <a:endParaRPr kumimoji="1"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4202601" y="3367386"/>
              <a:ext cx="5148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&lt;</a:t>
              </a:r>
              <a:endParaRPr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3372376" y="4356499"/>
              <a:ext cx="26212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a </a:t>
              </a:r>
              <a:r>
                <a:rPr lang="ja-JP" altLang="en-US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が</a:t>
              </a:r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 b </a:t>
              </a:r>
              <a:r>
                <a:rPr lang="ja-JP" altLang="en-US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より小さい？</a:t>
              </a:r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2305093" y="4943388"/>
            <a:ext cx="5014400" cy="1703700"/>
            <a:chOff x="2305093" y="4943388"/>
            <a:chExt cx="5014400" cy="1703700"/>
          </a:xfrm>
        </p:grpSpPr>
        <p:sp>
          <p:nvSpPr>
            <p:cNvPr id="24" name="正方形/長方形 23"/>
            <p:cNvSpPr/>
            <p:nvPr/>
          </p:nvSpPr>
          <p:spPr>
            <a:xfrm>
              <a:off x="2305093" y="5816091"/>
              <a:ext cx="171297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True</a:t>
              </a:r>
            </a:p>
            <a:p>
              <a:pPr algn="ctr" defTabSz="685800">
                <a:defRPr/>
              </a:pPr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lang="ja-JP" altLang="en-US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正しい</a:t>
              </a:r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</a:p>
          </p:txBody>
        </p:sp>
        <p:sp>
          <p:nvSpPr>
            <p:cNvPr id="25" name="下矢印 24"/>
            <p:cNvSpPr/>
            <p:nvPr/>
          </p:nvSpPr>
          <p:spPr>
            <a:xfrm>
              <a:off x="4202601" y="4943388"/>
              <a:ext cx="633984" cy="5608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23528" y="5816091"/>
              <a:ext cx="19959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False</a:t>
              </a:r>
              <a:endPara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 defTabSz="685800">
                <a:defRPr/>
              </a:pPr>
              <a:r>
                <a:rPr lang="en-US" altLang="ja-JP" sz="24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lang="ja-JP" altLang="en-US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正しくない</a:t>
              </a:r>
              <a:r>
                <a:rPr lang="en-US" altLang="ja-JP" sz="24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  <a:endPara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4397326" y="5723009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or</a:t>
              </a:r>
              <a:endParaRPr kumimoji="1" lang="ja-JP" altLang="en-US" sz="2800" dirty="0" err="1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14" y="4954096"/>
            <a:ext cx="2225082" cy="610421"/>
          </a:xfrm>
          <a:prstGeom prst="rect">
            <a:avLst/>
          </a:prstGeom>
        </p:spPr>
      </p:pic>
      <p:sp>
        <p:nvSpPr>
          <p:cNvPr id="29" name="正方形/長方形 28"/>
          <p:cNvSpPr/>
          <p:nvPr/>
        </p:nvSpPr>
        <p:spPr>
          <a:xfrm>
            <a:off x="5108448" y="5816091"/>
            <a:ext cx="2462784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35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比較（２）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829360" y="6567651"/>
            <a:ext cx="180497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512541" y="1595044"/>
          <a:ext cx="826039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1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演算子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例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意味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出力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a==b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と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が等しい？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True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または</a:t>
                      </a:r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False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正しくない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!=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a!=b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と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が異なる？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&gt;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a&gt;b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より大きい？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&gt;=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a&gt;=b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以上？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&lt;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a&lt;b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より小さい？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&lt;=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a&lt;=b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以下？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28" y="5111606"/>
            <a:ext cx="1900030" cy="1664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09" y="5064607"/>
            <a:ext cx="1965981" cy="173548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336594" y="56707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smtClean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66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比較（２）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829360" y="6567651"/>
            <a:ext cx="180497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512541" y="1595044"/>
          <a:ext cx="826039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1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演算子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例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意味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出力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==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a==b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と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が等しい？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True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または</a:t>
                      </a:r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False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正しくない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!=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a!=b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と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が異なる？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&gt;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a&gt;b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より大きい？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&gt;=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a&gt;=b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以上？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&lt;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a&lt;b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より小さい？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&lt;=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a&lt;=b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以下？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28" y="5111606"/>
            <a:ext cx="1900030" cy="166426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09" y="5064607"/>
            <a:ext cx="1965981" cy="173548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336594" y="567074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smtClean="0">
                <a:latin typeface="Meiryo UI" panose="020B0604030504040204" pitchFamily="50" charset="-128"/>
                <a:ea typeface="Meiryo UI" panose="020B0604030504040204" pitchFamily="50" charset="-128"/>
              </a:rPr>
              <a:t>例</a:t>
            </a:r>
            <a:endParaRPr kumimoji="1" lang="ja-JP" altLang="en-US" sz="2800" dirty="0" err="1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3486879" y="168580"/>
            <a:ext cx="4458941" cy="1912468"/>
          </a:xfrm>
          <a:prstGeom prst="wedgeRoundRectCallout">
            <a:avLst>
              <a:gd name="adj1" fmla="val -53049"/>
              <a:gd name="adj2" fmla="val 5547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kumimoji="1" lang="en-US" altLang="ja-JP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a=b</a:t>
            </a:r>
            <a:r>
              <a:rPr kumimoji="1" lang="ja-JP" altLang="en-US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」は、</a:t>
            </a:r>
            <a:r>
              <a:rPr kumimoji="1" lang="en-US" altLang="ja-JP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kumimoji="1" lang="en-US" altLang="ja-JP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r>
              <a:rPr kumimoji="1" lang="ja-JP" altLang="en-US" sz="2400" b="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の中身を入れるという意味だったので、</a:t>
            </a:r>
            <a:endParaRPr kumimoji="1" lang="en-US" altLang="ja-JP" sz="2400" b="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混同しないように比較は、「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==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」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67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講義</a:t>
            </a:r>
            <a:r>
              <a:rPr kumimoji="1" lang="ja-JP" altLang="en-US" dirty="0"/>
              <a:t>内容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9293" y="1577975"/>
            <a:ext cx="4337538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smtClean="0"/>
              <a:t>9/2 </a:t>
            </a:r>
            <a:r>
              <a:rPr lang="ja-JP" altLang="en-US" sz="2800" dirty="0" smtClean="0"/>
              <a:t>データ解析入門</a:t>
            </a:r>
            <a:endParaRPr lang="en-US" altLang="ja-JP" sz="2800" dirty="0" smtClean="0"/>
          </a:p>
          <a:p>
            <a:r>
              <a:rPr lang="en-US" altLang="ja-JP" sz="2400" dirty="0" smtClean="0"/>
              <a:t>Python</a:t>
            </a:r>
            <a:r>
              <a:rPr lang="ja-JP" altLang="en-US" sz="2400" dirty="0" smtClean="0"/>
              <a:t>入門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9</a:t>
            </a:r>
            <a:r>
              <a:rPr lang="en-US" altLang="ja-JP" sz="2000" dirty="0"/>
              <a:t>:</a:t>
            </a:r>
            <a:r>
              <a:rPr lang="en-US" altLang="ja-JP" sz="2000" dirty="0" smtClean="0"/>
              <a:t>15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12</a:t>
            </a:r>
            <a:r>
              <a:rPr lang="en-US" altLang="ja-JP" sz="2000" dirty="0" smtClean="0"/>
              <a:t>:</a:t>
            </a:r>
            <a:r>
              <a:rPr lang="en-US" altLang="ja-JP" sz="2000" dirty="0"/>
              <a:t>00</a:t>
            </a:r>
            <a:endParaRPr lang="en-US" altLang="ja-JP" sz="2000" dirty="0" smtClean="0"/>
          </a:p>
          <a:p>
            <a:r>
              <a:rPr kumimoji="1" lang="ja-JP" altLang="en-US" sz="2400" dirty="0" smtClean="0"/>
              <a:t>距離とクラスタリング</a:t>
            </a:r>
            <a:endParaRPr kumimoji="1" lang="en-US" altLang="ja-JP" sz="2400" dirty="0" smtClean="0"/>
          </a:p>
          <a:p>
            <a:pPr lvl="1"/>
            <a:r>
              <a:rPr lang="en-US" altLang="ja-JP" sz="2000" dirty="0" smtClean="0"/>
              <a:t>13:00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14:40</a:t>
            </a:r>
            <a:endParaRPr kumimoji="1" lang="en-US" altLang="ja-JP" sz="2000" dirty="0" smtClean="0"/>
          </a:p>
          <a:p>
            <a:r>
              <a:rPr kumimoji="1" lang="en-US" altLang="ja-JP" sz="2400" dirty="0" smtClean="0"/>
              <a:t>PCA</a:t>
            </a:r>
          </a:p>
          <a:p>
            <a:pPr lvl="1"/>
            <a:r>
              <a:rPr lang="en-US" altLang="ja-JP" sz="2000" dirty="0" smtClean="0"/>
              <a:t>14:50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16:20</a:t>
            </a:r>
          </a:p>
          <a:p>
            <a:r>
              <a:rPr kumimoji="1" lang="ja-JP" altLang="en-US" sz="2400" dirty="0" smtClean="0"/>
              <a:t>演習</a:t>
            </a:r>
            <a:endParaRPr kumimoji="1" lang="en-US" altLang="ja-JP" sz="2400" dirty="0" smtClean="0"/>
          </a:p>
          <a:p>
            <a:pPr lvl="1"/>
            <a:r>
              <a:rPr lang="en-US" altLang="ja-JP" sz="2000" dirty="0" smtClean="0"/>
              <a:t>16:20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17:00</a:t>
            </a:r>
            <a:endParaRPr kumimoji="1" lang="en-US" altLang="ja-JP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auto">
          <a:xfrm>
            <a:off x="4572000" y="1577975"/>
            <a:ext cx="433753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"/>
              <a:defRPr kumimoji="1" sz="3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10766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547688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7536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kumimoji="1" sz="240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95964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09728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0302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685800" rtl="0" eaLnBrk="1" latinLnBrk="0" hangingPunct="1">
              <a:spcBef>
                <a:spcPts val="233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 smtClean="0"/>
              <a:t>9/3</a:t>
            </a:r>
            <a:r>
              <a:rPr lang="ja-JP" altLang="en-US" sz="2800" dirty="0" smtClean="0"/>
              <a:t>　メディアデータ解析</a:t>
            </a:r>
          </a:p>
          <a:p>
            <a:r>
              <a:rPr lang="ja-JP" altLang="en-US" sz="2400" dirty="0" smtClean="0"/>
              <a:t>画像データ解析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9:15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12:00</a:t>
            </a:r>
          </a:p>
          <a:p>
            <a:r>
              <a:rPr lang="ja-JP" altLang="en-US" sz="2400" dirty="0" smtClean="0"/>
              <a:t>パターン認識と深層学習・応用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13:00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14:30</a:t>
            </a:r>
          </a:p>
          <a:p>
            <a:r>
              <a:rPr lang="ja-JP" altLang="en-US" sz="2400" dirty="0"/>
              <a:t>深層</a:t>
            </a:r>
            <a:r>
              <a:rPr lang="ja-JP" altLang="en-US" sz="2400" dirty="0" smtClean="0"/>
              <a:t>学習プログラム入門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14:40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15:40</a:t>
            </a:r>
          </a:p>
          <a:p>
            <a:r>
              <a:rPr lang="ja-JP" altLang="en-US" sz="2400" dirty="0" smtClean="0"/>
              <a:t>演習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15:50</a:t>
            </a:r>
            <a:r>
              <a:rPr lang="ja-JP" altLang="en-US" sz="2000" dirty="0" smtClean="0"/>
              <a:t>～</a:t>
            </a:r>
            <a:r>
              <a:rPr lang="en-US" altLang="ja-JP" sz="2000" dirty="0" smtClean="0"/>
              <a:t>17:00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56540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「かつ」と「または」</a:t>
            </a:r>
            <a:r>
              <a:rPr lang="en-US" altLang="ja-JP" dirty="0"/>
              <a:t>(1)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例：あなたの結婚の条件は？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   </a:t>
            </a:r>
            <a:r>
              <a:rPr lang="en-US" altLang="ja-JP" dirty="0" smtClean="0"/>
              <a:t> 25</a:t>
            </a:r>
            <a:r>
              <a:rPr lang="ja-JP" altLang="en-US" dirty="0"/>
              <a:t>歳</a:t>
            </a:r>
            <a:r>
              <a:rPr lang="ja-JP" altLang="en-US" dirty="0" smtClean="0"/>
              <a:t>以上</a:t>
            </a:r>
            <a:r>
              <a:rPr lang="ja-JP" altLang="en-US" b="1" dirty="0" smtClean="0">
                <a:solidFill>
                  <a:srgbClr val="FF0000"/>
                </a:solidFill>
              </a:rPr>
              <a:t>かつ</a:t>
            </a:r>
            <a:r>
              <a:rPr lang="ja-JP" altLang="en-US" dirty="0" smtClean="0"/>
              <a:t>身長</a:t>
            </a:r>
            <a:r>
              <a:rPr lang="en-US" altLang="ja-JP" dirty="0"/>
              <a:t>180cm</a:t>
            </a:r>
            <a:r>
              <a:rPr lang="ja-JP" altLang="en-US" dirty="0"/>
              <a:t>以上！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age</a:t>
            </a: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= 30</a:t>
            </a:r>
          </a:p>
          <a:p>
            <a:pPr marL="0" indent="0">
              <a:buNone/>
            </a:pP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height=1.68</a:t>
            </a:r>
          </a:p>
          <a:p>
            <a:pPr marL="0" indent="0">
              <a:buNone/>
            </a:pP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age&gt;=25 and height&gt;=1.80</a:t>
            </a:r>
            <a:endParaRPr lang="ja-JP" altLang="en-US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50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46" y="4593375"/>
            <a:ext cx="5203124" cy="21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「かつ」と「または」</a:t>
            </a:r>
            <a:r>
              <a:rPr kumimoji="1" lang="en-US" altLang="ja-JP" dirty="0" smtClean="0"/>
              <a:t>(2)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/>
          </p:nvPr>
        </p:nvGraphicFramePr>
        <p:xfrm>
          <a:off x="304800" y="2068830"/>
          <a:ext cx="859821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演算子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例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意味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出力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and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and 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かつ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が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</a:p>
                    <a:p>
                      <a:pPr algn="l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両方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?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True</a:t>
                      </a:r>
                    </a:p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</a:p>
                    <a:p>
                      <a:pPr algn="ctr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または</a:t>
                      </a:r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False</a:t>
                      </a:r>
                    </a:p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正しくない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or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or b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 </a:t>
                      </a:r>
                      <a:r>
                        <a:rPr kumimoji="1" lang="ja-JP" altLang="en-US" sz="24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または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b </a:t>
                      </a:r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</a:t>
                      </a:r>
                      <a:r>
                        <a:rPr kumimoji="1" lang="en-US" altLang="ja-JP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</a:p>
                    <a:p>
                      <a:pPr algn="l"/>
                      <a:r>
                        <a:rPr kumimoji="1" lang="ja-JP" altLang="en-US" sz="2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どちらかが</a:t>
                      </a:r>
                      <a:endParaRPr kumimoji="1" lang="en-US" altLang="ja-JP" sz="24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2400" baseline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正しい</a:t>
                      </a:r>
                      <a:r>
                        <a:rPr kumimoji="1" lang="en-US" altLang="ja-JP" sz="2400" baseline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?</a:t>
                      </a:r>
                      <a:endParaRPr kumimoji="1" lang="ja-JP" altLang="en-US" sz="2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90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if, </a:t>
            </a:r>
            <a:r>
              <a:rPr kumimoji="1" lang="en-US" altLang="ja-JP" dirty="0" err="1" smtClean="0"/>
              <a:t>elif</a:t>
            </a:r>
            <a:r>
              <a:rPr kumimoji="1" lang="en-US" altLang="ja-JP" dirty="0" smtClean="0"/>
              <a:t>, else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条件文で分岐をつくる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例：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歳以上は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”Adult”, 13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歳以上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歳未満なら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“Young”, 13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未満は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“Child”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age=30</a:t>
            </a:r>
          </a:p>
          <a:p>
            <a:pPr marL="0" indent="0">
              <a:buNone/>
            </a:pP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if age&gt;=20:</a:t>
            </a:r>
          </a:p>
          <a:p>
            <a:pPr marL="0" indent="0">
              <a:buNone/>
            </a:pP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   print( “Adult” )</a:t>
            </a:r>
          </a:p>
          <a:p>
            <a:pPr marL="0" indent="0">
              <a:buNone/>
            </a:pP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elif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age&gt;=13:</a:t>
            </a:r>
          </a:p>
          <a:p>
            <a:pPr marL="0" indent="0">
              <a:buNone/>
            </a:pP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  print( “Young” )</a:t>
            </a:r>
          </a:p>
          <a:p>
            <a:pPr marL="0" indent="0">
              <a:buNone/>
            </a:pP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e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lse:</a:t>
            </a:r>
          </a:p>
          <a:p>
            <a:pPr marL="0" indent="0">
              <a:buNone/>
            </a:pP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onaco" charset="0"/>
              </a:rPr>
              <a:t>   print( “Child” )</a:t>
            </a: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52</a:t>
            </a:fld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64847" y="391768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＃もし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歳以上なら・・・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64847" y="4793796"/>
            <a:ext cx="5178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＃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歳以上でない．でももし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歳以上なら・・・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064847" y="5587966"/>
            <a:ext cx="4637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＃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歳以上でも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歳以上でもないなら・・・</a:t>
            </a:r>
          </a:p>
        </p:txBody>
      </p:sp>
    </p:spTree>
    <p:extLst>
      <p:ext uri="{BB962C8B-B14F-4D97-AF65-F5344CB8AC3E}">
        <p14:creationId xmlns:p14="http://schemas.microsoft.com/office/powerpoint/2010/main" val="10898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ところで・・・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「コロン」と「インデント」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if age&gt;=20</a:t>
            </a:r>
            <a:r>
              <a:rPr lang="en-US" altLang="ja-JP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pPr marL="0" indent="0">
              <a:buNone/>
            </a:pPr>
            <a:r>
              <a:rPr lang="en-US" altLang="ja-JP" dirty="0">
                <a:ln>
                  <a:solidFill>
                    <a:schemeClr val="tx1"/>
                  </a:solidFill>
                </a:ln>
                <a:pattFill prst="pct5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reflection blurRad="6350" stA="55000" endA="300" endPos="45500" dir="5400000" sy="-100000" algn="bl" rotWithShape="0"/>
                </a:effectLst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altLang="ja-JP" dirty="0" smtClean="0">
                <a:ln>
                  <a:solidFill>
                    <a:schemeClr val="tx1"/>
                  </a:solidFill>
                </a:ln>
                <a:pattFill prst="pct5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reflection blurRad="6350" stA="55000" endA="300" endPos="45500" dir="5400000" sy="-100000" algn="bl" rotWithShape="0"/>
                </a:effectLst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print( </a:t>
            </a: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“OK</a:t>
            </a: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” )</a:t>
            </a:r>
            <a:endParaRPr lang="en-US" altLang="ja-JP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buNone/>
            </a:pP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else</a:t>
            </a:r>
            <a:r>
              <a:rPr lang="en-US" altLang="ja-JP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endParaRPr lang="en-US" altLang="ja-JP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buNone/>
            </a:pP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	 print( </a:t>
            </a:r>
            <a:r>
              <a:rPr lang="en-US" altLang="ja-JP" dirty="0">
                <a:latin typeface="Monaco" charset="0"/>
                <a:ea typeface="Monaco" charset="0"/>
                <a:cs typeface="Monaco" charset="0"/>
              </a:rPr>
              <a:t>“NG</a:t>
            </a:r>
            <a:r>
              <a:rPr lang="en-US" altLang="ja-JP" dirty="0" smtClean="0">
                <a:latin typeface="Monaco" charset="0"/>
                <a:ea typeface="Monaco" charset="0"/>
                <a:cs typeface="Monaco" charset="0"/>
              </a:rPr>
              <a:t>” )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コロン「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」で「次の行に続きますよ」</a:t>
            </a:r>
            <a:endParaRPr kumimoji="1" lang="en-US" altLang="ja-JP" dirty="0" smtClean="0"/>
          </a:p>
          <a:p>
            <a:r>
              <a:rPr lang="ja-JP" altLang="en-US" dirty="0" smtClean="0"/>
              <a:t>インデント「空白４つ」で「続いてますよ」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53</a:t>
            </a:fld>
            <a:endParaRPr lang="ja-JP" altLang="en-US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400050" y="2263140"/>
            <a:ext cx="960120" cy="491490"/>
            <a:chOff x="400050" y="2263140"/>
            <a:chExt cx="960120" cy="491490"/>
          </a:xfrm>
        </p:grpSpPr>
        <p:sp>
          <p:nvSpPr>
            <p:cNvPr id="9" name="正方形/長方形 8"/>
            <p:cNvSpPr/>
            <p:nvPr/>
          </p:nvSpPr>
          <p:spPr>
            <a:xfrm>
              <a:off x="112014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88011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64008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0005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00050" y="3417888"/>
            <a:ext cx="960120" cy="491490"/>
            <a:chOff x="400050" y="2263140"/>
            <a:chExt cx="960120" cy="491490"/>
          </a:xfrm>
        </p:grpSpPr>
        <p:sp>
          <p:nvSpPr>
            <p:cNvPr id="15" name="正方形/長方形 14"/>
            <p:cNvSpPr/>
            <p:nvPr/>
          </p:nvSpPr>
          <p:spPr>
            <a:xfrm>
              <a:off x="112014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88011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4008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00050" y="2263140"/>
              <a:ext cx="240030" cy="491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400" b="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18548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6: if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2400" dirty="0" smtClean="0"/>
              <a:t>BMI</a:t>
            </a:r>
            <a:r>
              <a:rPr lang="ja-JP" altLang="en-US" sz="2400" dirty="0" smtClean="0"/>
              <a:t>を入力として与えて、以下のように表示するプログラムを作ろう！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18.5</a:t>
            </a:r>
            <a:r>
              <a:rPr lang="ja-JP" altLang="en-US" sz="2400" dirty="0" smtClean="0"/>
              <a:t>未満の場合、「やせ型」と表示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18.5</a:t>
            </a:r>
            <a:r>
              <a:rPr lang="ja-JP" altLang="en-US" sz="2400" dirty="0" smtClean="0"/>
              <a:t>以上</a:t>
            </a:r>
            <a:r>
              <a:rPr lang="en-US" altLang="ja-JP" sz="2400" dirty="0" smtClean="0"/>
              <a:t>25</a:t>
            </a:r>
            <a:r>
              <a:rPr lang="ja-JP" altLang="en-US" sz="2400" dirty="0" smtClean="0"/>
              <a:t>未満の場合、「標準」と表示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25</a:t>
            </a:r>
            <a:r>
              <a:rPr lang="ja-JP" altLang="en-US" sz="2400" dirty="0" smtClean="0"/>
              <a:t>以上の場合、「肥満気味」と表示</a:t>
            </a:r>
            <a:endParaRPr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以下の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人の</a:t>
            </a:r>
            <a:r>
              <a:rPr kumimoji="1" lang="en-US" altLang="ja-JP" sz="2400" dirty="0" smtClean="0"/>
              <a:t>BMI</a:t>
            </a:r>
            <a:r>
              <a:rPr kumimoji="1" lang="ja-JP" altLang="en-US" sz="2400" dirty="0" smtClean="0"/>
              <a:t>を計算し、上のプログラムで動かそう</a:t>
            </a:r>
            <a:endParaRPr kumimoji="1" lang="en-US" altLang="ja-JP" sz="2400" dirty="0" smtClean="0"/>
          </a:p>
          <a:p>
            <a:pPr lvl="1"/>
            <a:r>
              <a:rPr kumimoji="1" lang="en-US" altLang="ja-JP" sz="2400" dirty="0" smtClean="0"/>
              <a:t>A</a:t>
            </a:r>
            <a:r>
              <a:rPr kumimoji="1" lang="ja-JP" altLang="en-US" sz="2400" dirty="0"/>
              <a:t>君：</a:t>
            </a:r>
            <a:r>
              <a:rPr kumimoji="1" lang="en-US" altLang="ja-JP" sz="2400" dirty="0"/>
              <a:t>1.7m, </a:t>
            </a:r>
            <a:r>
              <a:rPr kumimoji="1" lang="en-US" altLang="ja-JP" sz="2400" dirty="0" smtClean="0"/>
              <a:t>52kg</a:t>
            </a:r>
            <a:endParaRPr kumimoji="1" lang="en-US" altLang="ja-JP" sz="2400" dirty="0"/>
          </a:p>
          <a:p>
            <a:pPr lvl="1"/>
            <a:r>
              <a:rPr lang="en-US" altLang="ja-JP" sz="2400" dirty="0"/>
              <a:t>B</a:t>
            </a:r>
            <a:r>
              <a:rPr lang="ja-JP" altLang="en-US" sz="2400" dirty="0"/>
              <a:t>君：</a:t>
            </a:r>
            <a:r>
              <a:rPr lang="en-US" altLang="ja-JP" sz="2400" dirty="0"/>
              <a:t>1.6m, 75kg</a:t>
            </a:r>
          </a:p>
          <a:p>
            <a:pPr lvl="1"/>
            <a:r>
              <a:rPr kumimoji="1" lang="en-US" altLang="ja-JP" sz="2400" dirty="0"/>
              <a:t>C</a:t>
            </a:r>
            <a:r>
              <a:rPr kumimoji="1" lang="ja-JP" altLang="en-US" sz="2400" dirty="0"/>
              <a:t>君：</a:t>
            </a:r>
            <a:r>
              <a:rPr kumimoji="1" lang="en-US" altLang="ja-JP" sz="2400" dirty="0"/>
              <a:t>1.8m, </a:t>
            </a:r>
            <a:r>
              <a:rPr kumimoji="1" lang="en-US" altLang="ja-JP" sz="2400" dirty="0" smtClean="0"/>
              <a:t>73kg</a:t>
            </a:r>
            <a:endParaRPr kumimoji="1"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54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6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for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3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（１）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同じ計算を繰り返す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例：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for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in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0,1,2]: </a:t>
            </a:r>
          </a:p>
          <a:p>
            <a:pPr marL="0" indent="0">
              <a:buNone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print( </a:t>
            </a:r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)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</p:spPr>
        <p:txBody>
          <a:bodyPr/>
          <a:lstStyle/>
          <a:p>
            <a:fld id="{24CCB557-DB0F-480A-BB33-CCF69BA50628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961697" y="2806261"/>
            <a:ext cx="2554013" cy="5833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87766" y="2853556"/>
            <a:ext cx="359265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回目は、</a:t>
            </a: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を代入して、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	    print </a:t>
            </a: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回目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は、</a:t>
            </a:r>
            <a:r>
              <a:rPr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を代入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して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	    print </a:t>
            </a:r>
            <a:r>
              <a:rPr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回目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は、</a:t>
            </a:r>
            <a:r>
              <a:rPr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を代入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して、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   print </a:t>
            </a:r>
            <a:r>
              <a:rPr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3752193" y="3097923"/>
            <a:ext cx="5517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3752193" y="2292756"/>
            <a:ext cx="525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リストの中身がなくなるまで繰り返す</a:t>
            </a:r>
            <a:endParaRPr kumimoji="1" lang="ja-JP" altLang="en-US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8" y="4358835"/>
            <a:ext cx="4185608" cy="226540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000278" y="4654353"/>
            <a:ext cx="59567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(   )</a:t>
            </a:r>
            <a:endParaRPr kumimoji="0" lang="ja-JP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369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</a:t>
            </a:r>
            <a:r>
              <a:rPr kumimoji="1" lang="en-US" altLang="ja-JP" dirty="0" smtClean="0"/>
              <a:t>or</a:t>
            </a:r>
            <a:r>
              <a:rPr kumimoji="1" lang="ja-JP" altLang="en-US" dirty="0" smtClean="0"/>
              <a:t>（２）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2341179"/>
          </a:xfrm>
        </p:spPr>
        <p:txBody>
          <a:bodyPr/>
          <a:lstStyle/>
          <a:p>
            <a:r>
              <a:rPr lang="ja-JP" altLang="en-US" dirty="0" smtClean="0"/>
              <a:t>リストの中身を増やすと？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for 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in </a:t>
            </a:r>
            <a:r>
              <a:rPr lang="en-US" altLang="ja-JP" dirty="0"/>
              <a:t>[</a:t>
            </a:r>
            <a:r>
              <a:rPr lang="en-US" altLang="ja-JP" dirty="0" smtClean="0"/>
              <a:t>0,1,2,3,4]: 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print( 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57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977463" y="2187464"/>
            <a:ext cx="3042744" cy="58332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0" y="3653821"/>
            <a:ext cx="4944613" cy="3117326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928241" y="5445261"/>
            <a:ext cx="4264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回繰り返したい場合は、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リストの中に、</a:t>
            </a:r>
            <a:r>
              <a:rPr kumimoji="1"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100</a:t>
            </a:r>
            <a:r>
              <a:rPr kumimoji="1"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個書く？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95794" y="3941379"/>
            <a:ext cx="59567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(   )</a:t>
            </a:r>
            <a:endParaRPr kumimoji="0" lang="ja-JP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666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</a:t>
            </a:r>
            <a:r>
              <a:rPr kumimoji="1" lang="en-US" altLang="ja-JP" dirty="0" smtClean="0"/>
              <a:t>or</a:t>
            </a:r>
            <a:r>
              <a:rPr kumimoji="1" lang="ja-JP" altLang="en-US" dirty="0" smtClean="0"/>
              <a:t>（</a:t>
            </a:r>
            <a:r>
              <a:rPr lang="ja-JP" altLang="en-US" dirty="0"/>
              <a:t>３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600200"/>
            <a:ext cx="4014952" cy="2404241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for 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in range(5):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print( 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58</a:t>
            </a:fld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781503" y="2238703"/>
            <a:ext cx="1813035" cy="5044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4496923" y="1494031"/>
            <a:ext cx="35573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range()</a:t>
            </a:r>
          </a:p>
          <a:p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整数のリストを作る関数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23" y="2819592"/>
            <a:ext cx="4342277" cy="844332"/>
          </a:xfrm>
          <a:prstGeom prst="rect">
            <a:avLst/>
          </a:prstGeom>
        </p:spPr>
      </p:pic>
      <p:sp>
        <p:nvSpPr>
          <p:cNvPr id="8" name="コンテンツ プレースホルダー 2"/>
          <p:cNvSpPr txBox="1">
            <a:spLocks/>
          </p:cNvSpPr>
          <p:nvPr/>
        </p:nvSpPr>
        <p:spPr bwMode="auto">
          <a:xfrm>
            <a:off x="304800" y="4344328"/>
            <a:ext cx="4014952" cy="240424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"/>
              <a:defRPr kumimoji="1" sz="32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10766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547688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753666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kumimoji="1" sz="2400" kern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959644" indent="-13692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09728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0302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" indent="-137160" algn="l" defTabSz="6858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685800" rtl="0" eaLnBrk="1" latinLnBrk="0" hangingPunct="1">
              <a:spcBef>
                <a:spcPts val="233"/>
              </a:spcBef>
              <a:buClr>
                <a:schemeClr val="accent2"/>
              </a:buClr>
              <a:buFont typeface="Arial" pitchFamily="34" charset="0"/>
              <a:buChar char="•"/>
              <a:defRPr kumimoji="1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altLang="ja-JP" dirty="0" smtClean="0"/>
          </a:p>
          <a:p>
            <a:pPr marL="0" indent="0">
              <a:buFont typeface="Wingdings 2" pitchFamily="18" charset="2"/>
              <a:buNone/>
            </a:pPr>
            <a:r>
              <a:rPr lang="en-US" altLang="ja-JP" dirty="0" smtClean="0"/>
              <a:t>for </a:t>
            </a:r>
            <a:r>
              <a:rPr lang="en-US" altLang="ja-JP" dirty="0" err="1" smtClean="0"/>
              <a:t>i</a:t>
            </a:r>
            <a:r>
              <a:rPr lang="en-US" altLang="ja-JP" dirty="0" smtClean="0"/>
              <a:t> in [0,1,2,3,4]:</a:t>
            </a:r>
          </a:p>
          <a:p>
            <a:pPr marL="0" indent="0">
              <a:buNone/>
            </a:pPr>
            <a:r>
              <a:rPr lang="en-US" altLang="ja-JP" dirty="0" smtClean="0"/>
              <a:t>    </a:t>
            </a:r>
            <a:r>
              <a:rPr lang="en-US" altLang="ja-JP" dirty="0"/>
              <a:t>print( </a:t>
            </a:r>
            <a:r>
              <a:rPr lang="en-US" altLang="ja-JP" dirty="0" err="1"/>
              <a:t>i</a:t>
            </a:r>
            <a:r>
              <a:rPr lang="en-US" altLang="ja-JP" dirty="0"/>
              <a:t> )</a:t>
            </a:r>
            <a:endParaRPr lang="ja-JP" altLang="en-US" dirty="0"/>
          </a:p>
          <a:p>
            <a:pPr marL="0" indent="0">
              <a:buFont typeface="Wingdings 2" pitchFamily="18" charset="2"/>
              <a:buNone/>
            </a:pPr>
            <a:endParaRPr lang="ja-JP" altLang="en-US" dirty="0"/>
          </a:p>
        </p:txBody>
      </p:sp>
      <p:sp>
        <p:nvSpPr>
          <p:cNvPr id="9" name="左カーブ矢印 8"/>
          <p:cNvSpPr/>
          <p:nvPr/>
        </p:nvSpPr>
        <p:spPr>
          <a:xfrm>
            <a:off x="4496923" y="3740316"/>
            <a:ext cx="500746" cy="1513490"/>
          </a:xfrm>
          <a:prstGeom prst="curved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174840" y="4315411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同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じ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393916" y="2431410"/>
            <a:ext cx="3751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未満の整数のリスト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for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もちろんリストの中は数字でなくても </a:t>
            </a:r>
            <a:r>
              <a:rPr kumimoji="1" lang="en-US" altLang="ja-JP" dirty="0" smtClean="0"/>
              <a:t>OK</a:t>
            </a:r>
          </a:p>
          <a:p>
            <a:pPr marL="0" indent="0">
              <a:buNone/>
            </a:pPr>
            <a:r>
              <a:rPr lang="en-US" altLang="ja-JP" dirty="0"/>
              <a:t>for </a:t>
            </a:r>
            <a:r>
              <a:rPr lang="en-US" altLang="ja-JP" dirty="0" err="1"/>
              <a:t>i</a:t>
            </a:r>
            <a:r>
              <a:rPr lang="en-US" altLang="ja-JP" dirty="0"/>
              <a:t> in </a:t>
            </a:r>
            <a:r>
              <a:rPr lang="en-US" altLang="ja-JP" dirty="0" smtClean="0"/>
              <a:t>[“A”, 52, 1.7]: 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en-US" altLang="ja-JP" dirty="0"/>
              <a:t>print( </a:t>
            </a:r>
            <a:r>
              <a:rPr lang="en-US" altLang="ja-JP" dirty="0" err="1"/>
              <a:t>i</a:t>
            </a:r>
            <a:r>
              <a:rPr lang="en-US" altLang="ja-JP" dirty="0"/>
              <a:t> )</a:t>
            </a:r>
            <a:endParaRPr kumimoji="1"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1" y="3731433"/>
            <a:ext cx="4584682" cy="15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の準備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Python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507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7: for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練習２で計算した</a:t>
            </a:r>
            <a:r>
              <a:rPr lang="en-US" altLang="ja-JP" sz="2400" dirty="0" smtClean="0"/>
              <a:t>A</a:t>
            </a:r>
            <a:r>
              <a:rPr lang="ja-JP" altLang="en-US" sz="2400" dirty="0" smtClean="0"/>
              <a:t>君、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君、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君の</a:t>
            </a:r>
            <a:r>
              <a:rPr lang="en-US" altLang="ja-JP" sz="2400" dirty="0" smtClean="0"/>
              <a:t>BMI</a:t>
            </a:r>
            <a:r>
              <a:rPr lang="ja-JP" altLang="en-US" sz="2400" dirty="0" smtClean="0"/>
              <a:t>のリストを</a:t>
            </a:r>
            <a:r>
              <a:rPr lang="en-US" altLang="ja-JP" sz="2400" dirty="0" smtClean="0"/>
              <a:t>for</a:t>
            </a:r>
            <a:r>
              <a:rPr lang="ja-JP" altLang="en-US" sz="2400" dirty="0" smtClean="0"/>
              <a:t>文を使って、順に呼び出して</a:t>
            </a:r>
            <a:r>
              <a:rPr lang="en-US" altLang="ja-JP" sz="2400" dirty="0" smtClean="0"/>
              <a:t>print</a:t>
            </a:r>
            <a:r>
              <a:rPr lang="ja-JP" altLang="en-US" sz="2400" dirty="0" smtClean="0"/>
              <a:t>文で表示してみよう</a:t>
            </a:r>
            <a:endParaRPr kumimoji="1" lang="en-US" altLang="ja-JP" sz="2400" dirty="0"/>
          </a:p>
          <a:p>
            <a:endParaRPr kumimoji="1" lang="en-US" altLang="ja-JP" sz="2400" dirty="0" smtClean="0"/>
          </a:p>
          <a:p>
            <a:pPr hangingPunct="1"/>
            <a:r>
              <a:rPr kumimoji="1" lang="ja-JP" altLang="en-US" sz="2400" dirty="0" smtClean="0"/>
              <a:t>それぞれの身長、体重</a:t>
            </a:r>
            <a:endParaRPr kumimoji="1" lang="en-US" altLang="ja-JP" sz="2400" dirty="0"/>
          </a:p>
          <a:p>
            <a:pPr lvl="1" hangingPunct="1"/>
            <a:r>
              <a:rPr kumimoji="1" lang="en-US" altLang="ja-JP" sz="2400" dirty="0"/>
              <a:t>A</a:t>
            </a:r>
            <a:r>
              <a:rPr kumimoji="1" lang="ja-JP" altLang="en-US" sz="2400" dirty="0"/>
              <a:t>君：</a:t>
            </a:r>
            <a:r>
              <a:rPr kumimoji="1" lang="en-US" altLang="ja-JP" sz="2400" dirty="0"/>
              <a:t>1.7m, 52kg</a:t>
            </a:r>
          </a:p>
          <a:p>
            <a:pPr lvl="1" hangingPunct="1"/>
            <a:r>
              <a:rPr lang="en-US" altLang="ja-JP" sz="2400" dirty="0"/>
              <a:t>B</a:t>
            </a:r>
            <a:r>
              <a:rPr lang="ja-JP" altLang="en-US" sz="2400" dirty="0"/>
              <a:t>君：</a:t>
            </a:r>
            <a:r>
              <a:rPr lang="en-US" altLang="ja-JP" sz="2400" dirty="0"/>
              <a:t>1.6m, 75kg</a:t>
            </a:r>
          </a:p>
          <a:p>
            <a:pPr lvl="1" hangingPunct="1"/>
            <a:r>
              <a:rPr kumimoji="1" lang="en-US" altLang="ja-JP" sz="2400" dirty="0"/>
              <a:t>C</a:t>
            </a:r>
            <a:r>
              <a:rPr kumimoji="1" lang="ja-JP" altLang="en-US" sz="2400" dirty="0"/>
              <a:t>君：</a:t>
            </a:r>
            <a:r>
              <a:rPr kumimoji="1" lang="en-US" altLang="ja-JP" sz="2400" dirty="0"/>
              <a:t>1.8m, 73kg</a:t>
            </a:r>
          </a:p>
          <a:p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60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04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様々なデータの読み込み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外部</a:t>
            </a:r>
            <a:r>
              <a:rPr dirty="0" err="1" smtClean="0"/>
              <a:t>データの読み込み</a:t>
            </a:r>
            <a:endParaRPr dirty="0"/>
          </a:p>
        </p:txBody>
      </p:sp>
      <p:sp>
        <p:nvSpPr>
          <p:cNvPr id="103" name="Data types"/>
          <p:cNvSpPr>
            <a:spLocks noGrp="1"/>
          </p:cNvSpPr>
          <p:nvPr>
            <p:ph type="body" sz="quarter" idx="1"/>
          </p:nvPr>
        </p:nvSpPr>
        <p:spPr>
          <a:xfrm>
            <a:off x="685800" y="5384006"/>
            <a:ext cx="7772400" cy="10429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CSV file</a:t>
            </a:r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828021" y="6570185"/>
            <a:ext cx="18183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5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SV file forma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CSV </a:t>
            </a:r>
            <a:r>
              <a:rPr dirty="0" smtClean="0"/>
              <a:t>file format</a:t>
            </a:r>
            <a:endParaRPr dirty="0"/>
          </a:p>
        </p:txBody>
      </p:sp>
      <p:sp>
        <p:nvSpPr>
          <p:cNvPr id="223" name="CSV = comma separated values…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522652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69974" indent="-169974" defTabSz="758951">
              <a:spcBef>
                <a:spcPts val="600"/>
              </a:spcBef>
              <a:defRPr sz="2656"/>
            </a:pPr>
            <a:r>
              <a:rPr dirty="0"/>
              <a:t>CSV = comma separated values</a:t>
            </a:r>
          </a:p>
          <a:p>
            <a:pPr marL="169974" indent="-169974" defTabSz="758951">
              <a:spcBef>
                <a:spcPts val="600"/>
              </a:spcBef>
              <a:defRPr sz="2656"/>
            </a:pPr>
            <a:endParaRPr dirty="0"/>
          </a:p>
          <a:p>
            <a:pPr marL="169974" indent="-169974" defTabSz="758951">
              <a:spcBef>
                <a:spcPts val="600"/>
              </a:spcBef>
              <a:defRPr sz="2656"/>
            </a:pPr>
            <a:r>
              <a:rPr dirty="0"/>
              <a:t>File format specifications:</a:t>
            </a:r>
          </a:p>
          <a:p>
            <a:pPr marL="368606" lvl="1" indent="-169974" defTabSz="758951">
              <a:spcBef>
                <a:spcPts val="600"/>
              </a:spcBef>
              <a:defRPr sz="2656"/>
            </a:pPr>
            <a:r>
              <a:rPr lang="ja-JP" altLang="en-US" dirty="0" smtClean="0"/>
              <a:t>項目ごとにコンマ </a:t>
            </a:r>
            <a:r>
              <a:rPr dirty="0" smtClean="0"/>
              <a:t>“,”</a:t>
            </a:r>
            <a:r>
              <a:rPr lang="ja-JP" altLang="en-US" dirty="0" smtClean="0"/>
              <a:t> で区切られたデータ</a:t>
            </a:r>
            <a:endParaRPr lang="en-US" altLang="ja-JP" dirty="0" smtClean="0"/>
          </a:p>
          <a:p>
            <a:pPr marL="368606" lvl="1" indent="-169974" defTabSz="758951">
              <a:spcBef>
                <a:spcPts val="600"/>
              </a:spcBef>
              <a:defRPr sz="2656"/>
            </a:pPr>
            <a:r>
              <a:rPr lang="en-US" altLang="ja-JP" dirty="0"/>
              <a:t>1</a:t>
            </a:r>
            <a:r>
              <a:rPr lang="ja-JP" altLang="en-US" dirty="0" smtClean="0"/>
              <a:t>行が一まとめのデータで、改行で行を識別</a:t>
            </a:r>
            <a:endParaRPr dirty="0"/>
          </a:p>
          <a:p>
            <a:pPr marL="368606" lvl="1" indent="-169974" defTabSz="758951">
              <a:spcBef>
                <a:spcPts val="600"/>
              </a:spcBef>
              <a:defRPr sz="2656"/>
            </a:pPr>
            <a:endParaRPr dirty="0"/>
          </a:p>
          <a:p>
            <a:pPr marL="169974" indent="-169974" defTabSz="758951">
              <a:spcBef>
                <a:spcPts val="600"/>
              </a:spcBef>
              <a:defRPr sz="2656"/>
            </a:pPr>
            <a:r>
              <a:rPr dirty="0"/>
              <a:t>Example:</a:t>
            </a:r>
          </a:p>
          <a:p>
            <a:pPr marL="0" lvl="6" indent="1138427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/>
              <a:t>n</a:t>
            </a:r>
            <a:r>
              <a:rPr dirty="0" smtClean="0"/>
              <a:t>ame</a:t>
            </a:r>
            <a:r>
              <a:rPr dirty="0"/>
              <a:t>, age, weight, height</a:t>
            </a:r>
          </a:p>
          <a:p>
            <a:pPr marL="0" lvl="6" indent="1138427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Bob, 40, 80, 175</a:t>
            </a:r>
          </a:p>
          <a:p>
            <a:pPr marL="0" lvl="6" indent="1138427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Taro, 35, 65, </a:t>
            </a:r>
            <a:r>
              <a:rPr dirty="0" smtClean="0"/>
              <a:t>170</a:t>
            </a:r>
            <a:endParaRPr lang="en-US" dirty="0" smtClean="0"/>
          </a:p>
          <a:p>
            <a:pPr marL="0" lvl="6" indent="1138427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ja-JP" altLang="en-US" dirty="0"/>
              <a:t>　</a:t>
            </a:r>
            <a:r>
              <a:rPr lang="ja-JP" altLang="en-US" dirty="0" smtClean="0"/>
              <a:t>・・・</a:t>
            </a:r>
            <a:endParaRPr dirty="0"/>
          </a:p>
        </p:txBody>
      </p:sp>
      <p:sp>
        <p:nvSpPr>
          <p:cNvPr id="224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SV file with Exc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Excel </a:t>
            </a:r>
            <a:r>
              <a:rPr lang="ja-JP" altLang="en-US" dirty="0"/>
              <a:t>で </a:t>
            </a:r>
            <a:r>
              <a:rPr lang="en-US" altLang="ja-JP" dirty="0"/>
              <a:t>csv </a:t>
            </a:r>
            <a:r>
              <a:rPr lang="ja-JP" altLang="en-US" dirty="0"/>
              <a:t>ファイル</a:t>
            </a:r>
            <a:endParaRPr dirty="0"/>
          </a:p>
        </p:txBody>
      </p:sp>
      <p:sp>
        <p:nvSpPr>
          <p:cNvPr id="228" name="Create a new Excel file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Excel </a:t>
            </a:r>
            <a:endParaRPr dirty="0"/>
          </a:p>
        </p:txBody>
      </p:sp>
      <p:sp>
        <p:nvSpPr>
          <p:cNvPr id="229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2357975"/>
            <a:ext cx="7532215" cy="40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2" y="2612169"/>
            <a:ext cx="6931454" cy="3123914"/>
          </a:xfrm>
          <a:prstGeom prst="rect">
            <a:avLst/>
          </a:prstGeom>
        </p:spPr>
      </p:pic>
      <p:sp>
        <p:nvSpPr>
          <p:cNvPr id="232" name="CSV file with Excel (input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Excel </a:t>
            </a:r>
            <a:r>
              <a:rPr lang="ja-JP" altLang="en-US" dirty="0" smtClean="0"/>
              <a:t>で </a:t>
            </a:r>
            <a:r>
              <a:rPr lang="en-US" altLang="ja-JP" dirty="0" smtClean="0"/>
              <a:t>csv </a:t>
            </a:r>
            <a:r>
              <a:rPr lang="ja-JP" altLang="en-US" dirty="0" smtClean="0"/>
              <a:t>ファイル</a:t>
            </a:r>
            <a:endParaRPr dirty="0"/>
          </a:p>
        </p:txBody>
      </p:sp>
      <p:sp>
        <p:nvSpPr>
          <p:cNvPr id="234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4" name="角丸四角形吹き出し 3"/>
          <p:cNvSpPr/>
          <p:nvPr/>
        </p:nvSpPr>
        <p:spPr>
          <a:xfrm>
            <a:off x="1042776" y="3789602"/>
            <a:ext cx="738101" cy="408620"/>
          </a:xfrm>
          <a:prstGeom prst="wedgeRoundRectCallout">
            <a:avLst>
              <a:gd name="adj1" fmla="val -18751"/>
              <a:gd name="adj2" fmla="val 109512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列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176381" y="5993174"/>
            <a:ext cx="738101" cy="408620"/>
          </a:xfrm>
          <a:prstGeom prst="wedgeRoundRectCallout">
            <a:avLst>
              <a:gd name="adj1" fmla="val 15603"/>
              <a:gd name="adj2" fmla="val -129310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行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026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94" y="2162541"/>
            <a:ext cx="3338777" cy="393052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448" y="2224402"/>
            <a:ext cx="1960755" cy="4285762"/>
          </a:xfrm>
          <a:prstGeom prst="rect">
            <a:avLst/>
          </a:prstGeom>
        </p:spPr>
      </p:pic>
      <p:sp>
        <p:nvSpPr>
          <p:cNvPr id="237" name="CSV file with Excel (export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Excel </a:t>
            </a:r>
            <a:r>
              <a:rPr lang="ja-JP" altLang="en-US" dirty="0"/>
              <a:t>で </a:t>
            </a:r>
            <a:r>
              <a:rPr lang="en-US" altLang="ja-JP" dirty="0"/>
              <a:t>csv </a:t>
            </a:r>
            <a:r>
              <a:rPr lang="ja-JP" altLang="en-US" dirty="0"/>
              <a:t>ファイル</a:t>
            </a:r>
            <a:endParaRPr dirty="0"/>
          </a:p>
        </p:txBody>
      </p:sp>
      <p:sp>
        <p:nvSpPr>
          <p:cNvPr id="238" name="Export your data as CSV file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CSV file</a:t>
            </a:r>
            <a:r>
              <a:rPr lang="ja-JP" altLang="en-US" dirty="0" smtClean="0"/>
              <a:t>として保存</a:t>
            </a:r>
            <a:endParaRPr dirty="0"/>
          </a:p>
        </p:txBody>
      </p:sp>
      <p:sp>
        <p:nvSpPr>
          <p:cNvPr id="239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242" name="Arrow"/>
          <p:cNvSpPr/>
          <p:nvPr/>
        </p:nvSpPr>
        <p:spPr>
          <a:xfrm>
            <a:off x="3937000" y="3901826"/>
            <a:ext cx="873869" cy="530474"/>
          </a:xfrm>
          <a:prstGeom prst="rightArrow">
            <a:avLst>
              <a:gd name="adj1" fmla="val 33926"/>
              <a:gd name="adj2" fmla="val 7036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3" name="Arrow"/>
          <p:cNvSpPr/>
          <p:nvPr/>
        </p:nvSpPr>
        <p:spPr>
          <a:xfrm rot="3244923">
            <a:off x="947795" y="3384834"/>
            <a:ext cx="767540" cy="435995"/>
          </a:xfrm>
          <a:prstGeom prst="rightArrow">
            <a:avLst>
              <a:gd name="adj1" fmla="val 33926"/>
              <a:gd name="adj2" fmla="val 7519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4" name="Arrow"/>
          <p:cNvSpPr/>
          <p:nvPr/>
        </p:nvSpPr>
        <p:spPr>
          <a:xfrm rot="3244924">
            <a:off x="5659495" y="3613434"/>
            <a:ext cx="767540" cy="435995"/>
          </a:xfrm>
          <a:prstGeom prst="rightArrow">
            <a:avLst>
              <a:gd name="adj1" fmla="val 33926"/>
              <a:gd name="adj2" fmla="val 7519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5" name="Arrow"/>
          <p:cNvSpPr/>
          <p:nvPr/>
        </p:nvSpPr>
        <p:spPr>
          <a:xfrm rot="18697097">
            <a:off x="6650095" y="5302534"/>
            <a:ext cx="767541" cy="435995"/>
          </a:xfrm>
          <a:prstGeom prst="rightArrow">
            <a:avLst>
              <a:gd name="adj1" fmla="val 33926"/>
              <a:gd name="adj2" fmla="val 7519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6" name="Arrow"/>
          <p:cNvSpPr/>
          <p:nvPr/>
        </p:nvSpPr>
        <p:spPr>
          <a:xfrm rot="3244924">
            <a:off x="6103995" y="2648234"/>
            <a:ext cx="767541" cy="435995"/>
          </a:xfrm>
          <a:prstGeom prst="rightArrow">
            <a:avLst>
              <a:gd name="adj1" fmla="val 33926"/>
              <a:gd name="adj2" fmla="val 7519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7" name="Click “Save As”"/>
          <p:cNvSpPr/>
          <p:nvPr/>
        </p:nvSpPr>
        <p:spPr>
          <a:xfrm>
            <a:off x="55034" y="2722711"/>
            <a:ext cx="3269499" cy="441438"/>
          </a:xfrm>
          <a:prstGeom prst="roundRect">
            <a:avLst>
              <a:gd name="adj" fmla="val 398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 →</a:t>
            </a:r>
            <a:r>
              <a:rPr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“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名前を付けて保存</a:t>
            </a:r>
            <a:r>
              <a:rPr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”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8" name="Select folder to save"/>
          <p:cNvSpPr/>
          <p:nvPr/>
        </p:nvSpPr>
        <p:spPr>
          <a:xfrm>
            <a:off x="4924540" y="2062311"/>
            <a:ext cx="1604597" cy="477689"/>
          </a:xfrm>
          <a:prstGeom prst="roundRect">
            <a:avLst>
              <a:gd name="adj" fmla="val 3988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フォルダの選択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9" name="Click “file format”"/>
          <p:cNvSpPr/>
          <p:nvPr/>
        </p:nvSpPr>
        <p:spPr>
          <a:xfrm>
            <a:off x="3654539" y="3000082"/>
            <a:ext cx="2464645" cy="530518"/>
          </a:xfrm>
          <a:prstGeom prst="roundRect">
            <a:avLst>
              <a:gd name="adj" fmla="val 3714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ファイルフォーマットの選択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0" name="Click “Commat Separated Values (.csv)”"/>
          <p:cNvSpPr/>
          <p:nvPr/>
        </p:nvSpPr>
        <p:spPr>
          <a:xfrm>
            <a:off x="4708945" y="5914564"/>
            <a:ext cx="2116972" cy="466374"/>
          </a:xfrm>
          <a:prstGeom prst="roundRect">
            <a:avLst>
              <a:gd name="adj" fmla="val 277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（カンマ区切り）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146634" y="6408525"/>
            <a:ext cx="324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適当に名前をつけて終了</a:t>
            </a:r>
          </a:p>
        </p:txBody>
      </p:sp>
    </p:spTree>
    <p:extLst>
      <p:ext uri="{BB962C8B-B14F-4D97-AF65-F5344CB8AC3E}">
        <p14:creationId xmlns:p14="http://schemas.microsoft.com/office/powerpoint/2010/main" val="13688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 advAuto="0"/>
      <p:bldP spid="243" grpId="0" animBg="1" advAuto="0"/>
      <p:bldP spid="244" grpId="0" animBg="1" advAuto="0"/>
      <p:bldP spid="245" grpId="0" animBg="1" advAuto="0"/>
      <p:bldP spid="246" grpId="0" animBg="1" advAuto="0"/>
      <p:bldP spid="247" grpId="0" animBg="1" advAuto="0"/>
      <p:bldP spid="248" grpId="0" animBg="1" advAuto="0"/>
      <p:bldP spid="249" grpId="0" animBg="1" advAuto="0"/>
      <p:bldP spid="250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orking with CSV files in pyth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Exel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ファイルを作ってみよう！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6" name="The Python “csv” module allows manipulating CSV files.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sz="2800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Exel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を開いて、次の内容を自分で書いてみよう！</a:t>
            </a:r>
            <a:endParaRPr lang="en-US" altLang="ja-JP" sz="28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Bob, Taro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に加えて、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行分、適当に自分で、データを書いて、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ファイルとして</a:t>
            </a:r>
            <a:r>
              <a:rPr lang="en-US" altLang="ja-JP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save</a:t>
            </a:r>
            <a:r>
              <a:rPr lang="ja-JP" altLang="en-US" sz="28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してみよう！</a:t>
            </a:r>
            <a:endParaRPr 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lvl="1" indent="42065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name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, age, weight, height</a:t>
            </a:r>
          </a:p>
          <a:p>
            <a:pPr marL="0" lvl="1" indent="42065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Bob, 40, 80, 175</a:t>
            </a:r>
          </a:p>
          <a:p>
            <a:pPr marL="0" lvl="1" indent="42065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Taro, 35, 65, 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170</a:t>
            </a:r>
          </a:p>
          <a:p>
            <a:pPr marL="0" lvl="1" indent="42065" defTabSz="758951">
              <a:spcBef>
                <a:spcPts val="600"/>
              </a:spcBef>
              <a:buClrTx/>
              <a:buSzTx/>
              <a:buNone/>
              <a:defRPr sz="2656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（ここに好きなデータを記載）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7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741195" y="6567651"/>
            <a:ext cx="268662" cy="2616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のアップロード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67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40" y="1747472"/>
            <a:ext cx="3996163" cy="4461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54" y="1629634"/>
            <a:ext cx="2286000" cy="4909278"/>
          </a:xfrm>
          <a:prstGeom prst="rect">
            <a:avLst/>
          </a:prstGeom>
        </p:spPr>
      </p:pic>
      <p:sp>
        <p:nvSpPr>
          <p:cNvPr id="8" name="角丸四角形吹き出し 7"/>
          <p:cNvSpPr/>
          <p:nvPr/>
        </p:nvSpPr>
        <p:spPr>
          <a:xfrm>
            <a:off x="421452" y="1629634"/>
            <a:ext cx="738101" cy="408620"/>
          </a:xfrm>
          <a:prstGeom prst="wedgeRoundRectCallout">
            <a:avLst>
              <a:gd name="adj1" fmla="val -18751"/>
              <a:gd name="adj2" fmla="val 109512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クリック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3176954" y="3521075"/>
            <a:ext cx="562708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10" name="角丸四角形吹き出し 9"/>
          <p:cNvSpPr/>
          <p:nvPr/>
        </p:nvSpPr>
        <p:spPr>
          <a:xfrm>
            <a:off x="5904170" y="1856426"/>
            <a:ext cx="738101" cy="408620"/>
          </a:xfrm>
          <a:prstGeom prst="wedgeRoundRectCallout">
            <a:avLst>
              <a:gd name="adj1" fmla="val -18751"/>
              <a:gd name="adj2" fmla="val 109512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クリック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4447912" y="3569655"/>
            <a:ext cx="1331565" cy="408620"/>
          </a:xfrm>
          <a:prstGeom prst="wedgeRoundRectCallout">
            <a:avLst>
              <a:gd name="adj1" fmla="val 11426"/>
              <a:gd name="adj2" fmla="val -111397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右クリック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67832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File</a:t>
            </a:r>
            <a:r>
              <a:rPr kumimoji="1" lang="ja-JP" altLang="en-US" dirty="0" smtClean="0"/>
              <a:t>のアップロード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68</a:t>
            </a:fld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981697"/>
            <a:ext cx="3474045" cy="33569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48" y="1800348"/>
            <a:ext cx="4638552" cy="3719640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3637940" y="3333506"/>
            <a:ext cx="562708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b="0" dirty="0" smtClean="0"/>
          </a:p>
        </p:txBody>
      </p:sp>
      <p:sp>
        <p:nvSpPr>
          <p:cNvPr id="13" name="角丸四角形吹き出し 12"/>
          <p:cNvSpPr/>
          <p:nvPr/>
        </p:nvSpPr>
        <p:spPr>
          <a:xfrm>
            <a:off x="992201" y="2794272"/>
            <a:ext cx="738101" cy="408620"/>
          </a:xfrm>
          <a:prstGeom prst="wedgeRoundRectCallout">
            <a:avLst>
              <a:gd name="adj1" fmla="val -18751"/>
              <a:gd name="adj2" fmla="val 109512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クリック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4978047" y="4622239"/>
            <a:ext cx="1000722" cy="715087"/>
          </a:xfrm>
          <a:prstGeom prst="wedgeRoundRectCallout">
            <a:avLst>
              <a:gd name="adj1" fmla="val 6661"/>
              <a:gd name="adj2" fmla="val -91314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ファイルを選択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63925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File</a:t>
            </a:r>
            <a:r>
              <a:rPr lang="ja-JP" altLang="en-US" dirty="0"/>
              <a:t>の</a:t>
            </a:r>
            <a:r>
              <a:rPr lang="ja-JP" altLang="en-US" dirty="0" smtClean="0"/>
              <a:t>アップロード</a:t>
            </a:r>
            <a:r>
              <a:rPr lang="en-US" altLang="ja-JP" dirty="0" smtClean="0"/>
              <a:t>:</a:t>
            </a:r>
            <a:r>
              <a:rPr lang="ja-JP" altLang="en-US" dirty="0" smtClean="0"/>
              <a:t>　コマンド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from </a:t>
            </a:r>
            <a:r>
              <a:rPr lang="en-US" altLang="ja-JP" dirty="0" err="1"/>
              <a:t>google.colab</a:t>
            </a:r>
            <a:r>
              <a:rPr lang="en-US" altLang="ja-JP" dirty="0"/>
              <a:t> import files</a:t>
            </a:r>
          </a:p>
          <a:p>
            <a:pPr marL="0" indent="0">
              <a:buNone/>
            </a:pPr>
            <a:r>
              <a:rPr lang="en-US" altLang="ja-JP" dirty="0" err="1"/>
              <a:t>files.upload</a:t>
            </a:r>
            <a:r>
              <a:rPr lang="en-US" altLang="ja-JP" dirty="0"/>
              <a:t>()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69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3060963"/>
            <a:ext cx="6125770" cy="347794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3360263" y="2502438"/>
            <a:ext cx="738101" cy="408620"/>
          </a:xfrm>
          <a:prstGeom prst="wedgeRoundRectCallout">
            <a:avLst>
              <a:gd name="adj1" fmla="val -18751"/>
              <a:gd name="adj2" fmla="val 109512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クリック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087360" y="6030261"/>
            <a:ext cx="1000722" cy="715087"/>
          </a:xfrm>
          <a:prstGeom prst="wedgeRoundRectCallout">
            <a:avLst>
              <a:gd name="adj1" fmla="val 79292"/>
              <a:gd name="adj2" fmla="val -3229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ファイルを選択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7282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コンピュータに対する命令の記述</a:t>
            </a:r>
            <a:endParaRPr lang="en-US" altLang="ja-JP" dirty="0"/>
          </a:p>
          <a:p>
            <a:r>
              <a:rPr lang="ja-JP" altLang="en-US" dirty="0"/>
              <a:t>命令は何語？</a:t>
            </a:r>
            <a:endParaRPr lang="en-US" altLang="ja-JP" dirty="0"/>
          </a:p>
          <a:p>
            <a:pPr lvl="1"/>
            <a:r>
              <a:rPr lang="en-US" altLang="ja-JP" dirty="0"/>
              <a:t>C</a:t>
            </a:r>
          </a:p>
          <a:p>
            <a:pPr lvl="1"/>
            <a:r>
              <a:rPr lang="en-US" altLang="ja-JP" dirty="0"/>
              <a:t>Java</a:t>
            </a:r>
          </a:p>
          <a:p>
            <a:pPr lvl="1"/>
            <a:r>
              <a:rPr lang="en-US" altLang="ja-JP" dirty="0"/>
              <a:t>R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Python</a:t>
            </a:r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CB557-DB0F-480A-BB33-CCF69BA50628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9230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orking with CSV files in pyth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Python</a:t>
            </a:r>
            <a:r>
              <a:rPr lang="ja-JP" altLang="en-US" dirty="0" smtClean="0"/>
              <a:t>による</a:t>
            </a:r>
            <a:r>
              <a:rPr lang="en-US" altLang="ja-JP" dirty="0" smtClean="0"/>
              <a:t>CSV</a:t>
            </a:r>
            <a:r>
              <a:rPr lang="ja-JP" altLang="en-US" dirty="0" smtClean="0"/>
              <a:t>ファイルの読み込み</a:t>
            </a:r>
            <a:endParaRPr dirty="0"/>
          </a:p>
        </p:txBody>
      </p:sp>
      <p:sp>
        <p:nvSpPr>
          <p:cNvPr id="276" name="The Python “csv” module allows manipulating CSV files.…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1188156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CSV</a:t>
            </a:r>
            <a:r>
              <a:rPr lang="ja-JP" altLang="en-US" dirty="0" smtClean="0"/>
              <a:t>ファイル読み込み用の道具を</a:t>
            </a:r>
            <a:r>
              <a:rPr lang="en-US" altLang="ja-JP" dirty="0" smtClean="0"/>
              <a:t>Python</a:t>
            </a:r>
            <a:r>
              <a:rPr lang="ja-JP" altLang="en-US" dirty="0" smtClean="0"/>
              <a:t>上で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呼び出す</a:t>
            </a:r>
            <a:endParaRPr lang="en-US" dirty="0" smtClean="0"/>
          </a:p>
          <a:p>
            <a:endParaRPr dirty="0"/>
          </a:p>
        </p:txBody>
      </p:sp>
      <p:sp>
        <p:nvSpPr>
          <p:cNvPr id="277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2" name="正方形/長方形 1"/>
          <p:cNvSpPr/>
          <p:nvPr/>
        </p:nvSpPr>
        <p:spPr>
          <a:xfrm>
            <a:off x="2179868" y="3628156"/>
            <a:ext cx="4423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>
                <a:solidFill>
                  <a:schemeClr val="accent5"/>
                </a:solidFill>
              </a:rPr>
              <a:t>import</a:t>
            </a:r>
            <a:r>
              <a:rPr lang="en-US" altLang="ja-JP" sz="3200" dirty="0"/>
              <a:t> pandas as </a:t>
            </a:r>
            <a:r>
              <a:rPr lang="en-US" altLang="ja-JP" sz="3200" dirty="0" err="1"/>
              <a:t>pd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79454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ading CSV files (1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CSV</a:t>
            </a:r>
            <a:r>
              <a:rPr lang="ja-JP" altLang="en-US" dirty="0"/>
              <a:t>ファイルの</a:t>
            </a:r>
            <a:r>
              <a:rPr lang="ja-JP" altLang="en-US" dirty="0" smtClean="0"/>
              <a:t>読み込み</a:t>
            </a:r>
            <a:endParaRPr dirty="0"/>
          </a:p>
        </p:txBody>
      </p:sp>
      <p:sp>
        <p:nvSpPr>
          <p:cNvPr id="281" name="Open the file in “reading” mode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63625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>
                <a:solidFill>
                  <a:srgbClr val="FF2600"/>
                </a:solidFill>
              </a:rPr>
              <a:t>CSV</a:t>
            </a:r>
            <a:r>
              <a:rPr lang="ja-JP" altLang="en-US" dirty="0" smtClean="0">
                <a:solidFill>
                  <a:srgbClr val="FF2600"/>
                </a:solidFill>
              </a:rPr>
              <a:t>ファイルを呼び出すおまじない</a:t>
            </a:r>
            <a:endParaRPr dirty="0"/>
          </a:p>
        </p:txBody>
      </p:sp>
      <p:sp>
        <p:nvSpPr>
          <p:cNvPr id="28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284" name="Name of variable to store file object"/>
          <p:cNvSpPr/>
          <p:nvPr/>
        </p:nvSpPr>
        <p:spPr>
          <a:xfrm>
            <a:off x="609600" y="2557031"/>
            <a:ext cx="2067487" cy="133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460"/>
                  <a:pt x="0" y="1028"/>
                </a:cubicBezTo>
                <a:lnTo>
                  <a:pt x="0" y="11857"/>
                </a:lnTo>
                <a:cubicBezTo>
                  <a:pt x="0" y="12425"/>
                  <a:pt x="267" y="12885"/>
                  <a:pt x="597" y="12885"/>
                </a:cubicBezTo>
                <a:lnTo>
                  <a:pt x="11421" y="12885"/>
                </a:lnTo>
                <a:lnTo>
                  <a:pt x="12620" y="21600"/>
                </a:lnTo>
                <a:lnTo>
                  <a:pt x="13814" y="12885"/>
                </a:lnTo>
                <a:lnTo>
                  <a:pt x="21003" y="12885"/>
                </a:lnTo>
                <a:cubicBezTo>
                  <a:pt x="21333" y="12885"/>
                  <a:pt x="21600" y="12425"/>
                  <a:pt x="21600" y="11857"/>
                </a:cubicBezTo>
                <a:lnTo>
                  <a:pt x="21600" y="1028"/>
                </a:lnTo>
                <a:cubicBezTo>
                  <a:pt x="21600" y="460"/>
                  <a:pt x="21333" y="0"/>
                  <a:pt x="21003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/>
          <a:p>
            <a:pPr>
              <a:lnSpc>
                <a:spcPts val="18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ファイルの中身のデータが格納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5" name="Name of the file"/>
          <p:cNvSpPr/>
          <p:nvPr/>
        </p:nvSpPr>
        <p:spPr>
          <a:xfrm>
            <a:off x="2935022" y="4592439"/>
            <a:ext cx="2693676" cy="694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73" y="0"/>
                </a:moveTo>
                <a:lnTo>
                  <a:pt x="16378" y="4896"/>
                </a:lnTo>
                <a:lnTo>
                  <a:pt x="595" y="4896"/>
                </a:lnTo>
                <a:cubicBezTo>
                  <a:pt x="266" y="4896"/>
                  <a:pt x="0" y="5736"/>
                  <a:pt x="0" y="6779"/>
                </a:cubicBezTo>
                <a:lnTo>
                  <a:pt x="0" y="19704"/>
                </a:lnTo>
                <a:cubicBezTo>
                  <a:pt x="0" y="20747"/>
                  <a:pt x="266" y="21600"/>
                  <a:pt x="595" y="21600"/>
                </a:cubicBezTo>
                <a:lnTo>
                  <a:pt x="21000" y="21600"/>
                </a:lnTo>
                <a:cubicBezTo>
                  <a:pt x="21330" y="21600"/>
                  <a:pt x="21600" y="20747"/>
                  <a:pt x="21600" y="19704"/>
                </a:cubicBezTo>
                <a:lnTo>
                  <a:pt x="21600" y="6779"/>
                </a:lnTo>
                <a:cubicBezTo>
                  <a:pt x="21600" y="5736"/>
                  <a:pt x="21330" y="4896"/>
                  <a:pt x="21000" y="4896"/>
                </a:cubicBezTo>
                <a:lnTo>
                  <a:pt x="18772" y="4896"/>
                </a:lnTo>
                <a:lnTo>
                  <a:pt x="1757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読み込む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ファイルの名前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6" name="Mode of the file object:…"/>
          <p:cNvSpPr/>
          <p:nvPr/>
        </p:nvSpPr>
        <p:spPr>
          <a:xfrm>
            <a:off x="5430402" y="3040030"/>
            <a:ext cx="3446067" cy="802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" y="0"/>
                </a:moveTo>
                <a:cubicBezTo>
                  <a:pt x="188" y="0"/>
                  <a:pt x="0" y="417"/>
                  <a:pt x="0" y="930"/>
                </a:cubicBezTo>
                <a:lnTo>
                  <a:pt x="0" y="15171"/>
                </a:lnTo>
                <a:cubicBezTo>
                  <a:pt x="0" y="15684"/>
                  <a:pt x="188" y="16101"/>
                  <a:pt x="420" y="16101"/>
                </a:cubicBezTo>
                <a:lnTo>
                  <a:pt x="9025" y="16101"/>
                </a:lnTo>
                <a:lnTo>
                  <a:pt x="10164" y="21600"/>
                </a:lnTo>
                <a:lnTo>
                  <a:pt x="11304" y="16101"/>
                </a:lnTo>
                <a:lnTo>
                  <a:pt x="21180" y="16101"/>
                </a:lnTo>
                <a:cubicBezTo>
                  <a:pt x="21412" y="16101"/>
                  <a:pt x="21600" y="15684"/>
                  <a:pt x="21600" y="15171"/>
                </a:cubicBezTo>
                <a:lnTo>
                  <a:pt x="21600" y="930"/>
                </a:lnTo>
                <a:cubicBezTo>
                  <a:pt x="21600" y="417"/>
                  <a:pt x="21412" y="0"/>
                  <a:pt x="21180" y="0"/>
                </a:cubicBezTo>
                <a:lnTo>
                  <a:pt x="42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読み込む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ファイルのパス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7" name="Do not forget to (1) import csv  and (2) have the “some.csv” file in the working directory"/>
          <p:cNvSpPr/>
          <p:nvPr/>
        </p:nvSpPr>
        <p:spPr>
          <a:xfrm>
            <a:off x="710770" y="5455992"/>
            <a:ext cx="7722460" cy="1131075"/>
          </a:xfrm>
          <a:prstGeom prst="roundRect">
            <a:avLst>
              <a:gd name="adj" fmla="val 2988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以下を事前に行うことを忘れないように！</a:t>
            </a:r>
            <a:endParaRPr lang="en-US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dirty="0" smtClean="0"/>
              <a:t>(</a:t>
            </a:r>
            <a:r>
              <a:rPr dirty="0"/>
              <a:t>1) </a:t>
            </a:r>
            <a:r>
              <a:rPr b="1" i="1" dirty="0"/>
              <a:t>import </a:t>
            </a:r>
            <a:r>
              <a:rPr lang="en-US" b="1" i="1" dirty="0" smtClean="0"/>
              <a:t>pandas as </a:t>
            </a:r>
            <a:r>
              <a:rPr lang="en-US" b="1" i="1" dirty="0" err="1" smtClean="0"/>
              <a:t>pd</a:t>
            </a:r>
            <a:r>
              <a:rPr b="1" i="1" dirty="0" smtClean="0"/>
              <a:t> </a:t>
            </a:r>
            <a:endParaRPr lang="en-US" dirty="0" smtClean="0"/>
          </a:p>
          <a:p>
            <a:r>
              <a:rPr dirty="0" smtClean="0"/>
              <a:t>(</a:t>
            </a:r>
            <a:r>
              <a:rPr dirty="0"/>
              <a:t>2) </a:t>
            </a:r>
            <a:r>
              <a:rPr dirty="0" smtClean="0"/>
              <a:t>“</a:t>
            </a:r>
            <a:r>
              <a:rPr dirty="0"/>
              <a:t>some.csv”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をコードと同じフォルダに置く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8" name="Screen Shot 2017-05-02 at 13.58.50.png" descr="Screen Shot 2017-05-02 at 13.58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022" y="2285156"/>
            <a:ext cx="2374901" cy="83820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89" name="Line"/>
          <p:cNvSpPr/>
          <p:nvPr/>
        </p:nvSpPr>
        <p:spPr>
          <a:xfrm>
            <a:off x="4537944" y="3123835"/>
            <a:ext cx="1090753" cy="7673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3" y="3975000"/>
            <a:ext cx="6918363" cy="4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7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48" y="4473964"/>
            <a:ext cx="3048157" cy="800141"/>
          </a:xfrm>
          <a:prstGeom prst="rect">
            <a:avLst/>
          </a:prstGeom>
        </p:spPr>
      </p:pic>
      <p:sp>
        <p:nvSpPr>
          <p:cNvPr id="298" name="Reading CSV files (3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データの見方</a:t>
            </a:r>
            <a:r>
              <a:rPr lang="en-US" altLang="ja-JP" dirty="0" smtClean="0"/>
              <a:t>1</a:t>
            </a:r>
            <a:endParaRPr dirty="0"/>
          </a:p>
        </p:txBody>
      </p:sp>
      <p:sp>
        <p:nvSpPr>
          <p:cNvPr id="299" name="Close the file!!"/>
          <p:cNvSpPr>
            <a:spLocks noGrp="1"/>
          </p:cNvSpPr>
          <p:nvPr>
            <p:ph type="body" idx="1"/>
          </p:nvPr>
        </p:nvSpPr>
        <p:spPr>
          <a:xfrm>
            <a:off x="304799" y="1600200"/>
            <a:ext cx="8534401" cy="4800600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好きな行を見る</a:t>
            </a:r>
            <a:endParaRPr lang="en-US" altLang="ja-JP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ja-JP" altLang="en-US" dirty="0" smtClean="0"/>
              <a:t>好きな列を見る</a:t>
            </a:r>
            <a:endParaRPr dirty="0"/>
          </a:p>
        </p:txBody>
      </p:sp>
      <p:sp>
        <p:nvSpPr>
          <p:cNvPr id="300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01629" y="3329858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↑</a:t>
            </a:r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0,1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行目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をみる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80238" y="5743972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↑０</a:t>
            </a:r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,1,2</a:t>
            </a:r>
            <a:r>
              <a:rPr lang="ja-JP" altLang="en-US" sz="24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列</a:t>
            </a:r>
            <a:r>
              <a:rPr kumimoji="1" lang="ja-JP" altLang="en-US" sz="24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目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をみる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6657412" y="4473964"/>
            <a:ext cx="617684" cy="29856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93" y="2292703"/>
            <a:ext cx="2750723" cy="11418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961" y="2266534"/>
            <a:ext cx="3672900" cy="10060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92" y="4639373"/>
            <a:ext cx="3268019" cy="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75" y="2294022"/>
            <a:ext cx="4523570" cy="1896980"/>
          </a:xfrm>
          <a:prstGeom prst="rect">
            <a:avLst/>
          </a:prstGeom>
        </p:spPr>
      </p:pic>
      <p:sp>
        <p:nvSpPr>
          <p:cNvPr id="298" name="Reading CSV files (3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データの見方</a:t>
            </a:r>
            <a:r>
              <a:rPr lang="ja-JP" altLang="en-US" dirty="0"/>
              <a:t>２</a:t>
            </a:r>
            <a:endParaRPr dirty="0"/>
          </a:p>
        </p:txBody>
      </p:sp>
      <p:sp>
        <p:nvSpPr>
          <p:cNvPr id="299" name="Close the file!!"/>
          <p:cNvSpPr>
            <a:spLocks noGrp="1"/>
          </p:cNvSpPr>
          <p:nvPr>
            <p:ph type="body" idx="1"/>
          </p:nvPr>
        </p:nvSpPr>
        <p:spPr>
          <a:xfrm>
            <a:off x="304799" y="1600200"/>
            <a:ext cx="8534401" cy="351366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pandas</a:t>
            </a:r>
            <a:r>
              <a:rPr lang="ja-JP" altLang="en-US" dirty="0" smtClean="0"/>
              <a:t>データの構造</a:t>
            </a:r>
            <a:endParaRPr lang="en-US" altLang="ja-JP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Index</a:t>
            </a:r>
            <a:r>
              <a:rPr lang="ja-JP" altLang="en-US" dirty="0" smtClean="0"/>
              <a:t>を確認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0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13" name="正方形/長方形 12"/>
          <p:cNvSpPr/>
          <p:nvPr/>
        </p:nvSpPr>
        <p:spPr>
          <a:xfrm>
            <a:off x="2483555" y="2651344"/>
            <a:ext cx="1128889" cy="1196623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491228" y="3894706"/>
            <a:ext cx="1113542" cy="2286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01605" y="306498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列ラベル</a:t>
            </a:r>
            <a:endParaRPr lang="ja-JP" altLang="en-US" dirty="0">
              <a:solidFill>
                <a:schemeClr val="accen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375903" y="382434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行ラベル</a:t>
            </a:r>
            <a:endParaRPr lang="ja-JP" altLang="en-US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753556" y="2651344"/>
            <a:ext cx="938362" cy="1196623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707264" y="3039994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データ（</a:t>
            </a:r>
            <a:r>
              <a:rPr lang="en-US" altLang="ja-JP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value</a:t>
            </a:r>
            <a:r>
              <a:rPr lang="ja-JP" altLang="en-US" dirty="0" smtClean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ja-JP" altLang="en-US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6" y="5221584"/>
            <a:ext cx="7095791" cy="5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ading CSV files (3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データの見方</a:t>
            </a:r>
            <a:r>
              <a:rPr lang="en-US" altLang="ja-JP" dirty="0" smtClean="0"/>
              <a:t>2</a:t>
            </a:r>
            <a:endParaRPr dirty="0"/>
          </a:p>
        </p:txBody>
      </p:sp>
      <p:sp>
        <p:nvSpPr>
          <p:cNvPr id="299" name="Close the file!!"/>
          <p:cNvSpPr>
            <a:spLocks noGrp="1"/>
          </p:cNvSpPr>
          <p:nvPr>
            <p:ph type="body" idx="1"/>
          </p:nvPr>
        </p:nvSpPr>
        <p:spPr>
          <a:xfrm>
            <a:off x="304799" y="1600200"/>
            <a:ext cx="8534401" cy="4800600"/>
          </a:xfrm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項目</a:t>
            </a:r>
            <a:r>
              <a:rPr lang="en-US" altLang="ja-JP" dirty="0" smtClean="0"/>
              <a:t>(index)</a:t>
            </a:r>
            <a:r>
              <a:rPr lang="ja-JP" altLang="en-US" dirty="0" smtClean="0"/>
              <a:t>を指定してみる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altLang="ja-JP" dirty="0" smtClean="0"/>
          </a:p>
          <a:p>
            <a:r>
              <a:rPr lang="ja-JP" altLang="en-US" dirty="0" smtClean="0"/>
              <a:t>項目を指定して好きな行を見る</a:t>
            </a:r>
            <a:endParaRPr dirty="0"/>
          </a:p>
        </p:txBody>
      </p:sp>
      <p:sp>
        <p:nvSpPr>
          <p:cNvPr id="300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53872" y="1982135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↓項目を指定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69" y="4921777"/>
            <a:ext cx="3858890" cy="51946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21" y="4921777"/>
            <a:ext cx="3878679" cy="519466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653993" y="56723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行を指定して項目を指定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232576" y="5672343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項目を指定して行を指定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705711" y="4460112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どちらでも</a:t>
            </a:r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O.K.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3" y="2366192"/>
            <a:ext cx="3190037" cy="98660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373244"/>
            <a:ext cx="3314169" cy="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67" y="2787373"/>
            <a:ext cx="6303296" cy="4050572"/>
          </a:xfrm>
          <a:prstGeom prst="rect">
            <a:avLst/>
          </a:prstGeom>
        </p:spPr>
      </p:pic>
      <p:sp>
        <p:nvSpPr>
          <p:cNvPr id="291" name="Reading CSV files (2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データの見方３</a:t>
            </a:r>
            <a:endParaRPr dirty="0"/>
          </a:p>
        </p:txBody>
      </p:sp>
      <p:sp>
        <p:nvSpPr>
          <p:cNvPr id="292" name="Use the reader function (csv.reader) to generate a reader object…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116557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38136" indent="-169974" defTabSz="758951">
              <a:spcBef>
                <a:spcPts val="600"/>
              </a:spcBef>
              <a:defRPr sz="2656"/>
            </a:pPr>
            <a:r>
              <a:rPr lang="ja-JP" altLang="en-US" dirty="0" smtClean="0"/>
              <a:t>ファイル内の文字を行ごとに読み取り</a:t>
            </a:r>
            <a:endParaRPr lang="en-US" altLang="ja-JP" dirty="0" smtClean="0"/>
          </a:p>
          <a:p>
            <a:pPr marL="368606" lvl="1" indent="-169974" defTabSz="758951">
              <a:spcBef>
                <a:spcPts val="600"/>
              </a:spcBef>
              <a:defRPr sz="2656"/>
            </a:pPr>
            <a:r>
              <a:rPr lang="ja-JP" altLang="en-US" dirty="0" smtClean="0"/>
              <a:t>行数を取得 </a:t>
            </a:r>
            <a:r>
              <a:rPr lang="en-US" altLang="ja-JP" dirty="0" smtClean="0"/>
              <a:t>: </a:t>
            </a:r>
            <a:r>
              <a:rPr lang="en-US" altLang="ja-JP" dirty="0" err="1" smtClean="0"/>
              <a:t>len</a:t>
            </a:r>
            <a:r>
              <a:rPr lang="en-US" altLang="ja-JP" dirty="0" smtClean="0"/>
              <a:t>(data)</a:t>
            </a:r>
          </a:p>
          <a:p>
            <a:pPr marL="368606" lvl="1" indent="-169974" defTabSz="758951">
              <a:spcBef>
                <a:spcPts val="600"/>
              </a:spcBef>
              <a:defRPr sz="2656"/>
            </a:pPr>
            <a:r>
              <a:rPr lang="ja-JP" altLang="en-US" dirty="0" smtClean="0"/>
              <a:t>列数を取得：</a:t>
            </a:r>
            <a:r>
              <a:rPr lang="en-US" altLang="ja-JP" dirty="0" err="1" smtClean="0"/>
              <a:t>len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data.columns</a:t>
            </a:r>
            <a:r>
              <a:rPr lang="en-US" altLang="ja-JP" dirty="0" smtClean="0"/>
              <a:t>)</a:t>
            </a:r>
          </a:p>
          <a:p>
            <a:pPr marL="368606" lvl="1" indent="-169974" defTabSz="758951">
              <a:spcBef>
                <a:spcPts val="600"/>
              </a:spcBef>
              <a:defRPr sz="2656"/>
            </a:pPr>
            <a:r>
              <a:rPr lang="ja-JP" altLang="en-US" dirty="0" smtClean="0"/>
              <a:t>行数・列数を取得：</a:t>
            </a:r>
            <a:r>
              <a:rPr lang="en-US" altLang="ja-JP" dirty="0" err="1" smtClean="0"/>
              <a:t>data.shape</a:t>
            </a:r>
            <a:endParaRPr dirty="0"/>
          </a:p>
        </p:txBody>
      </p:sp>
      <p:sp>
        <p:nvSpPr>
          <p:cNvPr id="293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3" name="正方形/長方形 2"/>
          <p:cNvSpPr/>
          <p:nvPr/>
        </p:nvSpPr>
        <p:spPr>
          <a:xfrm>
            <a:off x="1840087" y="3725333"/>
            <a:ext cx="1128889" cy="1196623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847760" y="4988750"/>
            <a:ext cx="1113542" cy="2286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855288" y="48684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行ラベル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809395" y="5277443"/>
            <a:ext cx="1128889" cy="1196623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817068" y="6520805"/>
            <a:ext cx="1113542" cy="2286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45658" y="412716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列ラベル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110088" y="3725333"/>
            <a:ext cx="938362" cy="1196623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111472" y="5267661"/>
            <a:ext cx="938362" cy="1196623"/>
          </a:xfrm>
          <a:prstGeom prst="rect">
            <a:avLst/>
          </a:prstGeom>
          <a:noFill/>
          <a:ln w="25400" cap="flat">
            <a:solidFill>
              <a:schemeClr val="accent6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063796" y="4113983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データ（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value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057507" y="5681306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データ（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value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19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ading CSV files (2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データを編集する１</a:t>
            </a:r>
            <a:endParaRPr dirty="0"/>
          </a:p>
        </p:txBody>
      </p:sp>
      <p:sp>
        <p:nvSpPr>
          <p:cNvPr id="293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7744178" cy="1334911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dirty="0" smtClean="0"/>
              <a:t>行を追加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行ラベル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列ラベル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データを指定した</a:t>
            </a:r>
            <a:r>
              <a:rPr kumimoji="1" lang="en-US" altLang="ja-JP" dirty="0" smtClean="0"/>
              <a:t>Series</a:t>
            </a:r>
            <a:r>
              <a:rPr kumimoji="1" lang="ja-JP" altLang="en-US" dirty="0" smtClean="0"/>
              <a:t>を作成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 append</a:t>
            </a:r>
            <a:r>
              <a:rPr kumimoji="1" lang="ja-JP" altLang="en-US" dirty="0" smtClean="0"/>
              <a:t>で追加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852188" y="3333320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列ラベルを指定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644599" y="3333320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データを指定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39" y="3702652"/>
            <a:ext cx="7202439" cy="25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ading CSV files (2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データを編集する２</a:t>
            </a:r>
            <a:endParaRPr dirty="0"/>
          </a:p>
        </p:txBody>
      </p:sp>
      <p:sp>
        <p:nvSpPr>
          <p:cNvPr id="293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04800" y="1600201"/>
            <a:ext cx="7744178" cy="725310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dirty="0" smtClean="0"/>
              <a:t>列を追加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列ラベル</a:t>
            </a:r>
            <a:r>
              <a:rPr kumimoji="1" lang="en-US" altLang="ja-JP" dirty="0" smtClean="0"/>
              <a:t>,</a:t>
            </a:r>
            <a:r>
              <a:rPr kumimoji="1" lang="ja-JP" altLang="en-US" dirty="0" smtClean="0"/>
              <a:t>データを指定して追加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4971637" y="2999734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データを指定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76933" y="2999734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列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ラベル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90" y="4043289"/>
            <a:ext cx="5110159" cy="15516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90" y="3370619"/>
            <a:ext cx="5378531" cy="4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88" y="3470073"/>
            <a:ext cx="5540623" cy="2297332"/>
          </a:xfrm>
          <a:prstGeom prst="rect">
            <a:avLst/>
          </a:prstGeom>
        </p:spPr>
      </p:pic>
      <p:sp>
        <p:nvSpPr>
          <p:cNvPr id="291" name="Reading CSV files (2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データを編集する</a:t>
            </a:r>
            <a:r>
              <a:rPr lang="en-US" altLang="ja-JP" dirty="0" smtClean="0"/>
              <a:t>3</a:t>
            </a:r>
            <a:endParaRPr dirty="0"/>
          </a:p>
        </p:txBody>
      </p:sp>
      <p:sp>
        <p:nvSpPr>
          <p:cNvPr id="293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04800" y="1600201"/>
            <a:ext cx="7744178" cy="72531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行・列を指定して値を変更</a:t>
            </a:r>
            <a:endParaRPr kumimoji="1" lang="en-US" altLang="ja-JP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6034554" y="3189867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データを指定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455820" y="3145304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行・列を指定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829428" y="4755097"/>
            <a:ext cx="421307" cy="37094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3032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1" y="3769078"/>
            <a:ext cx="7513243" cy="761983"/>
          </a:xfrm>
          <a:prstGeom prst="rect">
            <a:avLst/>
          </a:prstGeom>
        </p:spPr>
      </p:pic>
      <p:sp>
        <p:nvSpPr>
          <p:cNvPr id="304" name="Writing CSV files (1/3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CSV</a:t>
            </a:r>
            <a:r>
              <a:rPr lang="ja-JP" altLang="en-US" dirty="0"/>
              <a:t>ファイル</a:t>
            </a:r>
            <a:r>
              <a:rPr lang="ja-JP" altLang="en-US" dirty="0" smtClean="0"/>
              <a:t>の書き込み</a:t>
            </a:r>
            <a:r>
              <a:rPr dirty="0" smtClean="0"/>
              <a:t>(</a:t>
            </a:r>
            <a:r>
              <a:rPr dirty="0"/>
              <a:t>1/3)</a:t>
            </a:r>
          </a:p>
        </p:txBody>
      </p:sp>
      <p:sp>
        <p:nvSpPr>
          <p:cNvPr id="305" name="Open the file in “writing” mode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“</a:t>
            </a:r>
            <a:r>
              <a:rPr lang="ja-JP" altLang="en-US" dirty="0" smtClean="0"/>
              <a:t>書き込み</a:t>
            </a:r>
            <a:r>
              <a:rPr dirty="0" smtClean="0"/>
              <a:t>” </a:t>
            </a:r>
            <a:r>
              <a:rPr lang="ja-JP" altLang="en-US" dirty="0" smtClean="0"/>
              <a:t>モードでファイルを開く</a:t>
            </a:r>
            <a:endParaRPr dirty="0"/>
          </a:p>
        </p:txBody>
      </p:sp>
      <p:sp>
        <p:nvSpPr>
          <p:cNvPr id="306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310" name="Do not forget to import csv…"/>
          <p:cNvSpPr/>
          <p:nvPr/>
        </p:nvSpPr>
        <p:spPr>
          <a:xfrm>
            <a:off x="710770" y="5768345"/>
            <a:ext cx="7722460" cy="818722"/>
          </a:xfrm>
          <a:prstGeom prst="roundRect">
            <a:avLst>
              <a:gd name="adj" fmla="val 2988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b="1" i="1" dirty="0" smtClean="0"/>
              <a:t>import </a:t>
            </a:r>
            <a:r>
              <a:rPr lang="en-US" b="1" i="1" dirty="0" smtClean="0"/>
              <a:t>pandas</a:t>
            </a:r>
            <a:r>
              <a:rPr b="1" i="1" dirty="0" smtClean="0"/>
              <a:t> </a:t>
            </a:r>
            <a:r>
              <a:rPr dirty="0" smtClean="0"/>
              <a:t>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を書くのを忘れずに！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dirty="0" smtClean="0"/>
              <a:t>“</a:t>
            </a:r>
            <a:r>
              <a:rPr dirty="0"/>
              <a:t>test.csv</a:t>
            </a:r>
            <a:r>
              <a:rPr dirty="0" smtClean="0"/>
              <a:t>”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が既にあると、上書きされてしまうので注意！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Name of variable to store file object"/>
          <p:cNvSpPr/>
          <p:nvPr/>
        </p:nvSpPr>
        <p:spPr>
          <a:xfrm>
            <a:off x="1289308" y="3234102"/>
            <a:ext cx="3587491" cy="599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" y="0"/>
                </a:moveTo>
                <a:cubicBezTo>
                  <a:pt x="267" y="0"/>
                  <a:pt x="0" y="460"/>
                  <a:pt x="0" y="1028"/>
                </a:cubicBezTo>
                <a:lnTo>
                  <a:pt x="0" y="11857"/>
                </a:lnTo>
                <a:cubicBezTo>
                  <a:pt x="0" y="12425"/>
                  <a:pt x="267" y="12885"/>
                  <a:pt x="597" y="12885"/>
                </a:cubicBezTo>
                <a:lnTo>
                  <a:pt x="11421" y="12885"/>
                </a:lnTo>
                <a:lnTo>
                  <a:pt x="12620" y="21600"/>
                </a:lnTo>
                <a:lnTo>
                  <a:pt x="13814" y="12885"/>
                </a:lnTo>
                <a:lnTo>
                  <a:pt x="21003" y="12885"/>
                </a:lnTo>
                <a:cubicBezTo>
                  <a:pt x="21333" y="12885"/>
                  <a:pt x="21600" y="12425"/>
                  <a:pt x="21600" y="11857"/>
                </a:cubicBezTo>
                <a:lnTo>
                  <a:pt x="21600" y="1028"/>
                </a:lnTo>
                <a:cubicBezTo>
                  <a:pt x="21600" y="460"/>
                  <a:pt x="21333" y="0"/>
                  <a:pt x="21003" y="0"/>
                </a:cubicBezTo>
                <a:lnTo>
                  <a:pt x="59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/>
          <a:lstStyle/>
          <a:p>
            <a:pPr>
              <a:lnSpc>
                <a:spcPts val="1800"/>
              </a:lnSpc>
            </a:pP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ファイルのデータが格納された変数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Name of the file"/>
          <p:cNvSpPr/>
          <p:nvPr/>
        </p:nvSpPr>
        <p:spPr>
          <a:xfrm>
            <a:off x="4919976" y="4503470"/>
            <a:ext cx="3173265" cy="50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73" y="0"/>
                </a:moveTo>
                <a:lnTo>
                  <a:pt x="16378" y="4896"/>
                </a:lnTo>
                <a:lnTo>
                  <a:pt x="595" y="4896"/>
                </a:lnTo>
                <a:cubicBezTo>
                  <a:pt x="266" y="4896"/>
                  <a:pt x="0" y="5736"/>
                  <a:pt x="0" y="6779"/>
                </a:cubicBezTo>
                <a:lnTo>
                  <a:pt x="0" y="19704"/>
                </a:lnTo>
                <a:cubicBezTo>
                  <a:pt x="0" y="20747"/>
                  <a:pt x="266" y="21600"/>
                  <a:pt x="595" y="21600"/>
                </a:cubicBezTo>
                <a:lnTo>
                  <a:pt x="21000" y="21600"/>
                </a:lnTo>
                <a:cubicBezTo>
                  <a:pt x="21330" y="21600"/>
                  <a:pt x="21600" y="20747"/>
                  <a:pt x="21600" y="19704"/>
                </a:cubicBezTo>
                <a:lnTo>
                  <a:pt x="21600" y="6779"/>
                </a:lnTo>
                <a:cubicBezTo>
                  <a:pt x="21600" y="5736"/>
                  <a:pt x="21330" y="4896"/>
                  <a:pt x="21000" y="4896"/>
                </a:cubicBezTo>
                <a:lnTo>
                  <a:pt x="18772" y="4896"/>
                </a:lnTo>
                <a:lnTo>
                  <a:pt x="1757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書き込む先の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CSV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ファイルの名前</a:t>
            </a:r>
            <a:endParaRPr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41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Python </a:t>
            </a:r>
            <a:r>
              <a:rPr dirty="0" smtClean="0"/>
              <a:t>の</a:t>
            </a:r>
            <a:r>
              <a:rPr lang="ja-JP" altLang="en-US" dirty="0"/>
              <a:t>利用</a:t>
            </a:r>
            <a:endParaRPr dirty="0"/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8698694" y="6460629"/>
            <a:ext cx="185167" cy="232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03645" y="3472178"/>
            <a:ext cx="7936709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spcBef>
                <a:spcPts val="1800"/>
              </a:spcBef>
              <a:defRPr sz="3700" u="sng">
                <a:solidFill>
                  <a:srgbClr val="5C5C5C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2601" dirty="0"/>
              <a:t>https</a:t>
            </a:r>
            <a:r>
              <a:rPr sz="2601" dirty="0" smtClean="0"/>
              <a:t>://</a:t>
            </a:r>
            <a:r>
              <a:rPr lang="en-US" altLang="ja-JP" sz="2800" dirty="0">
                <a:hlinkClick r:id="rId2"/>
              </a:rPr>
              <a:t>https://colab.research.google.com/notebooks/welcome.ipynb?hl=ja#scrollTo=-Rh3-Vt9Nev9</a:t>
            </a:r>
            <a:endParaRPr sz="2601" dirty="0"/>
          </a:p>
        </p:txBody>
      </p:sp>
      <p:sp>
        <p:nvSpPr>
          <p:cNvPr id="73" name="Shape 73"/>
          <p:cNvSpPr/>
          <p:nvPr/>
        </p:nvSpPr>
        <p:spPr>
          <a:xfrm>
            <a:off x="1207291" y="2027231"/>
            <a:ext cx="5519909" cy="105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r>
              <a:rPr lang="en-US" sz="3200" dirty="0" smtClean="0"/>
              <a:t>Google</a:t>
            </a:r>
            <a:r>
              <a:rPr lang="ja-JP" altLang="en-US" sz="3200" dirty="0" smtClean="0"/>
              <a:t> </a:t>
            </a:r>
            <a:r>
              <a:rPr lang="en-US" altLang="ja-JP" sz="3200" dirty="0" err="1" smtClean="0"/>
              <a:t>Colaboratory</a:t>
            </a:r>
            <a:r>
              <a:rPr lang="ja-JP" altLang="en-US" sz="3200" dirty="0" smtClean="0"/>
              <a:t>を利用</a:t>
            </a:r>
            <a:endParaRPr lang="en-US" sz="3200" dirty="0" smtClean="0"/>
          </a:p>
          <a:p>
            <a:r>
              <a:rPr sz="3200" dirty="0" err="1" smtClean="0"/>
              <a:t>以下の</a:t>
            </a:r>
            <a:r>
              <a:rPr sz="3200" dirty="0" smtClean="0"/>
              <a:t> </a:t>
            </a:r>
            <a:r>
              <a:rPr sz="3200" dirty="0"/>
              <a:t>web site へ</a:t>
            </a:r>
          </a:p>
        </p:txBody>
      </p:sp>
    </p:spTree>
    <p:extLst>
      <p:ext uri="{BB962C8B-B14F-4D97-AF65-F5344CB8AC3E}">
        <p14:creationId xmlns:p14="http://schemas.microsoft.com/office/powerpoint/2010/main" val="112859227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8: CSV</a:t>
            </a:r>
            <a:r>
              <a:rPr kumimoji="1" lang="ja-JP" altLang="en-US" dirty="0" smtClean="0"/>
              <a:t>ファイルの読み込み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“</a:t>
            </a:r>
            <a:r>
              <a:rPr lang="en-US" altLang="ja-JP" dirty="0" smtClean="0"/>
              <a:t>height_weight_small.csv</a:t>
            </a:r>
            <a:r>
              <a:rPr lang="ja-JP" altLang="en-US" dirty="0" smtClean="0"/>
              <a:t>”ファイルを読み込んで、身長データを各行に順番に表示してみよう</a:t>
            </a:r>
            <a:endParaRPr lang="en-US" altLang="ja-JP" dirty="0" smtClean="0"/>
          </a:p>
          <a:p>
            <a:r>
              <a:rPr lang="en-US" altLang="ja-JP" dirty="0" smtClean="0"/>
              <a:t>Height : xxx </a:t>
            </a:r>
            <a:r>
              <a:rPr lang="ja-JP" altLang="en-US" dirty="0" smtClean="0"/>
              <a:t>というように表示してみよう。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ヒント）</a:t>
            </a:r>
            <a:r>
              <a:rPr lang="en-US" altLang="ja-JP" dirty="0" smtClean="0"/>
              <a:t>print(“{}”.format)</a:t>
            </a:r>
            <a:r>
              <a:rPr lang="ja-JP" altLang="en-US" dirty="0" smtClean="0"/>
              <a:t>を利用しよう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 smtClean="0"/>
              <a:t>　 身長は</a:t>
            </a:r>
            <a:r>
              <a:rPr lang="en-US" altLang="ja-JP" dirty="0" err="1" smtClean="0"/>
              <a:t>Ht</a:t>
            </a:r>
            <a:r>
              <a:rPr lang="ja-JP" altLang="en-US" dirty="0" smtClean="0"/>
              <a:t>という項目に入っています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en-US" altLang="ja-JP" dirty="0" smtClean="0"/>
              <a:t>CSV</a:t>
            </a:r>
            <a:r>
              <a:rPr lang="ja-JP" altLang="en-US" dirty="0" smtClean="0"/>
              <a:t>ファイルを</a:t>
            </a:r>
            <a:r>
              <a:rPr lang="en-US" altLang="ja-JP" dirty="0" err="1" smtClean="0"/>
              <a:t>Exel</a:t>
            </a:r>
            <a:r>
              <a:rPr lang="ja-JP" altLang="en-US" dirty="0" smtClean="0"/>
              <a:t>で開いてあっているか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確認してみよう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>
          <a:xfrm>
            <a:off x="6876256" y="6538912"/>
            <a:ext cx="2133600" cy="319088"/>
          </a:xfrm>
          <a:prstGeom prst="rect">
            <a:avLst/>
          </a:prstGeom>
        </p:spPr>
        <p:txBody>
          <a:bodyPr/>
          <a:lstStyle/>
          <a:p>
            <a:fld id="{24CCB557-DB0F-480A-BB33-CCF69BA50628}" type="slidenum">
              <a:rPr lang="ja-JP" altLang="en-US" smtClean="0"/>
              <a:pPr/>
              <a:t>80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22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データの可視化（プロット）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7079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データの可視化（プロット）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プロット</a:t>
            </a:r>
            <a:r>
              <a:rPr kumimoji="1" lang="ja-JP" altLang="en-US" dirty="0" smtClean="0"/>
              <a:t>には色んな方法があります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折れ線グラフ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ヒストグラム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散布図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etc.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20969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800" dirty="0" smtClean="0"/>
              <a:t>今回はサンプルとして次の２つのデータを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使ってみます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那覇，福岡，札幌の気温データ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→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temperature_data.csv</a:t>
            </a:r>
            <a:r>
              <a:rPr lang="en-US" altLang="ja-JP" sz="2800" dirty="0"/>
              <a:t/>
            </a:r>
            <a:br>
              <a:rPr lang="en-US" altLang="ja-JP" sz="2800" dirty="0"/>
            </a:br>
            <a:r>
              <a:rPr lang="en-US" altLang="ja-JP" sz="2800" dirty="0"/>
              <a:t> </a:t>
            </a:r>
            <a:r>
              <a:rPr lang="en-US" altLang="ja-JP" sz="1800" dirty="0">
                <a:hlinkClick r:id="rId2"/>
              </a:rPr>
              <a:t>http://</a:t>
            </a:r>
            <a:r>
              <a:rPr lang="en-US" altLang="ja-JP" sz="1800" dirty="0" smtClean="0">
                <a:hlinkClick r:id="rId2"/>
              </a:rPr>
              <a:t>www.data.jma.go.jp/gmd/risk/obsdl/index.php</a:t>
            </a:r>
            <a:endParaRPr lang="en-US" altLang="ja-JP" sz="2800" dirty="0"/>
          </a:p>
          <a:p>
            <a:r>
              <a:rPr lang="ja-JP" altLang="en-US" sz="2800" dirty="0" smtClean="0"/>
              <a:t>体重身長データ（</a:t>
            </a:r>
            <a:r>
              <a:rPr lang="ja-JP" altLang="en-US" sz="2800" dirty="0"/>
              <a:t>オーストラリア国立</a:t>
            </a:r>
            <a:r>
              <a:rPr lang="ja-JP" altLang="en-US" sz="2800" dirty="0" smtClean="0"/>
              <a:t>スポーツ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研究所</a:t>
            </a:r>
            <a:r>
              <a:rPr lang="ja-JP" altLang="en-US" sz="2800" dirty="0"/>
              <a:t>の男女</a:t>
            </a:r>
            <a:r>
              <a:rPr lang="en-US" altLang="ja-JP" sz="2800" dirty="0"/>
              <a:t>202</a:t>
            </a:r>
            <a:r>
              <a:rPr lang="ja-JP" altLang="en-US" sz="2800" dirty="0"/>
              <a:t>人のアスリートのデータ</a:t>
            </a:r>
            <a:r>
              <a:rPr lang="ja-JP" altLang="en-US" sz="2800" dirty="0" smtClean="0"/>
              <a:t>）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→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height_weight.csv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dirty="0"/>
              <a:t> </a:t>
            </a:r>
            <a:r>
              <a:rPr lang="en-US" altLang="ja-JP" sz="1800" dirty="0">
                <a:hlinkClick r:id="rId3"/>
              </a:rPr>
              <a:t>http://</a:t>
            </a:r>
            <a:r>
              <a:rPr lang="en-US" altLang="ja-JP" sz="1800" dirty="0" smtClean="0">
                <a:hlinkClick r:id="rId3"/>
              </a:rPr>
              <a:t>www.statsci.org/data/oz/ais.html</a:t>
            </a:r>
            <a:endParaRPr lang="en-US" altLang="ja-JP" sz="2800" dirty="0" smtClean="0"/>
          </a:p>
          <a:p>
            <a:endParaRPr lang="en-US" altLang="ja-JP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10152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おまじないと準備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import pandas as </a:t>
            </a:r>
            <a:r>
              <a:rPr lang="en-US" altLang="ja-JP" dirty="0" err="1" smtClean="0"/>
              <a:t>pd</a:t>
            </a:r>
            <a:endParaRPr lang="en-US" altLang="ja-JP" dirty="0" smtClean="0"/>
          </a:p>
          <a:p>
            <a:r>
              <a:rPr lang="ja-JP" altLang="en-US" dirty="0" smtClean="0"/>
              <a:t>データの読み込み</a:t>
            </a:r>
            <a:endParaRPr lang="en-US" altLang="ja-JP" dirty="0" smtClean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3" y="3571410"/>
            <a:ext cx="7956248" cy="86904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938514" y="5156644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ファイルの場所は各自置いた場所を</a:t>
            </a: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指定しよう</a:t>
            </a:r>
            <a:endParaRPr kumimoji="1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8" name="上矢印 7"/>
          <p:cNvSpPr/>
          <p:nvPr/>
        </p:nvSpPr>
        <p:spPr>
          <a:xfrm>
            <a:off x="5769429" y="4520901"/>
            <a:ext cx="729343" cy="364548"/>
          </a:xfrm>
          <a:prstGeom prst="up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441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読み込んだデータの中身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3" y="1545316"/>
            <a:ext cx="1624501" cy="5173925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46" y="1545316"/>
            <a:ext cx="1440910" cy="517392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967464" y="2035629"/>
            <a:ext cx="53998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「データフレーム」という</a:t>
            </a:r>
            <a:r>
              <a:rPr kumimoji="1" lang="en-US" altLang="ja-JP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/>
            </a:r>
            <a:br>
              <a:rPr kumimoji="1" lang="en-US" altLang="ja-JP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</a:b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形式で保存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行列（縦が行，横が列）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気温データは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914400" marR="0" lvl="1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縦が時間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914400" marR="0" lvl="1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横が地方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身長体重データは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914400" marR="0" lvl="1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縦が人（サンプル）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914400" marR="0" lvl="1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ja-JP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横が項目（性別，身長，体重）</a:t>
            </a: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57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簡単な統計値を出す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平均値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分散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標準偏差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42" y="5126905"/>
            <a:ext cx="2463800" cy="11303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42" y="3260855"/>
            <a:ext cx="2438400" cy="11176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42" y="1680239"/>
            <a:ext cx="2616200" cy="1257300"/>
          </a:xfrm>
          <a:prstGeom prst="rect">
            <a:avLst/>
          </a:prstGeom>
        </p:spPr>
      </p:pic>
      <p:sp>
        <p:nvSpPr>
          <p:cNvPr id="18" name="Line 4"/>
          <p:cNvSpPr>
            <a:spLocks noChangeShapeType="1"/>
          </p:cNvSpPr>
          <p:nvPr/>
        </p:nvSpPr>
        <p:spPr bwMode="auto">
          <a:xfrm>
            <a:off x="6198739" y="4000340"/>
            <a:ext cx="18486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6476961" y="3180806"/>
            <a:ext cx="0" cy="8800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6693485" y="3187791"/>
            <a:ext cx="696138" cy="835831"/>
          </a:xfrm>
          <a:custGeom>
            <a:avLst/>
            <a:gdLst/>
            <a:ahLst/>
            <a:cxnLst>
              <a:cxn ang="0">
                <a:pos x="0" y="1240"/>
              </a:cxn>
              <a:cxn ang="0">
                <a:pos x="306" y="1101"/>
              </a:cxn>
              <a:cxn ang="0">
                <a:pos x="632" y="544"/>
              </a:cxn>
              <a:cxn ang="0">
                <a:pos x="827" y="200"/>
              </a:cxn>
              <a:cxn ang="0">
                <a:pos x="1068" y="5"/>
              </a:cxn>
              <a:cxn ang="0">
                <a:pos x="1300" y="172"/>
              </a:cxn>
              <a:cxn ang="0">
                <a:pos x="1486" y="497"/>
              </a:cxn>
              <a:cxn ang="0">
                <a:pos x="1849" y="1064"/>
              </a:cxn>
              <a:cxn ang="0">
                <a:pos x="2202" y="1194"/>
              </a:cxn>
            </a:cxnLst>
            <a:rect l="0" t="0" r="r" b="b"/>
            <a:pathLst>
              <a:path w="2202" h="1240">
                <a:moveTo>
                  <a:pt x="0" y="1240"/>
                </a:moveTo>
                <a:cubicBezTo>
                  <a:pt x="51" y="1215"/>
                  <a:pt x="201" y="1217"/>
                  <a:pt x="306" y="1101"/>
                </a:cubicBezTo>
                <a:cubicBezTo>
                  <a:pt x="411" y="985"/>
                  <a:pt x="545" y="694"/>
                  <a:pt x="632" y="544"/>
                </a:cubicBezTo>
                <a:cubicBezTo>
                  <a:pt x="719" y="394"/>
                  <a:pt x="754" y="290"/>
                  <a:pt x="827" y="200"/>
                </a:cubicBezTo>
                <a:cubicBezTo>
                  <a:pt x="900" y="110"/>
                  <a:pt x="989" y="10"/>
                  <a:pt x="1068" y="5"/>
                </a:cubicBezTo>
                <a:cubicBezTo>
                  <a:pt x="1147" y="0"/>
                  <a:pt x="1230" y="90"/>
                  <a:pt x="1300" y="172"/>
                </a:cubicBezTo>
                <a:cubicBezTo>
                  <a:pt x="1370" y="254"/>
                  <a:pt x="1395" y="348"/>
                  <a:pt x="1486" y="497"/>
                </a:cubicBezTo>
                <a:cubicBezTo>
                  <a:pt x="1577" y="646"/>
                  <a:pt x="1730" y="948"/>
                  <a:pt x="1849" y="1064"/>
                </a:cubicBezTo>
                <a:cubicBezTo>
                  <a:pt x="1968" y="1180"/>
                  <a:pt x="2128" y="1167"/>
                  <a:pt x="2202" y="1194"/>
                </a:cubicBezTo>
              </a:path>
            </a:pathLst>
          </a:cu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Meiryo UI" panose="020B0604030504040204" pitchFamily="50" charset="-128"/>
              <a:cs typeface="Helvetica"/>
              <a:sym typeface="Verdana"/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6755984" y="3510185"/>
            <a:ext cx="6336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460547" y="3359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分散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>
            <a:off x="7041554" y="3774202"/>
            <a:ext cx="0" cy="42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6779405" y="41399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平均</a:t>
            </a:r>
            <a:endParaRPr kumimoji="1" lang="ja-JP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304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まとめてみることもできます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統計量のまとめを表示</a:t>
            </a:r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2" y="2378848"/>
            <a:ext cx="3711843" cy="36435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94" y="3056283"/>
            <a:ext cx="5366600" cy="2282143"/>
          </a:xfrm>
          <a:prstGeom prst="rect">
            <a:avLst/>
          </a:prstGeom>
        </p:spPr>
      </p:pic>
      <p:sp>
        <p:nvSpPr>
          <p:cNvPr id="6" name="四角形吹き出し 5"/>
          <p:cNvSpPr/>
          <p:nvPr/>
        </p:nvSpPr>
        <p:spPr>
          <a:xfrm>
            <a:off x="724689" y="5651509"/>
            <a:ext cx="5380163" cy="1015661"/>
          </a:xfrm>
          <a:prstGeom prst="wedgeRectCallout">
            <a:avLst>
              <a:gd name="adj1" fmla="val -37953"/>
              <a:gd name="adj2" fmla="val -10599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2142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データの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25%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は～以下</a:t>
            </a:r>
            <a:endParaRPr kumimoji="0" lang="en-US" altLang="ja-JP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データ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の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50%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は～以下</a:t>
            </a:r>
            <a:endParaRPr kumimoji="0" lang="en-US" altLang="ja-JP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データ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の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75%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は～以下（上位</a:t>
            </a:r>
            <a:r>
              <a:rPr kumimoji="0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25%</a:t>
            </a:r>
            <a:r>
              <a:rPr kumimoji="0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は～以上）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397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折れ線グラフ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折れ線グラフ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20" y="2336837"/>
            <a:ext cx="5854700" cy="3683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3405" y="6208246"/>
            <a:ext cx="844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グラフの横軸が行の番号（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index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）でわかりにくい</a:t>
            </a:r>
            <a:endParaRPr kumimoji="1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41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折れ線グラフ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折れ線グラフ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6" y="2304256"/>
            <a:ext cx="5981700" cy="43942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614372" y="3370521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index</a:t>
            </a: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を</a:t>
            </a:r>
            <a:r>
              <a:rPr kumimoji="1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 date </a:t>
            </a: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に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変更</a:t>
            </a:r>
            <a:endParaRPr kumimoji="1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  <p:sp>
        <p:nvSpPr>
          <p:cNvPr id="9" name="曲折矢印 8"/>
          <p:cNvSpPr/>
          <p:nvPr/>
        </p:nvSpPr>
        <p:spPr>
          <a:xfrm flipH="1">
            <a:off x="6435152" y="2249285"/>
            <a:ext cx="741824" cy="1046808"/>
          </a:xfrm>
          <a:prstGeom prst="ben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5278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 </a:t>
            </a:r>
            <a:r>
              <a:rPr lang="en-US" altLang="ja-JP" dirty="0" err="1" smtClean="0"/>
              <a:t>Colaboratory</a:t>
            </a:r>
            <a:endParaRPr dirty="0"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8698694" y="6460629"/>
            <a:ext cx="185167" cy="23217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8" y="1793631"/>
            <a:ext cx="6986720" cy="4783084"/>
          </a:xfrm>
          <a:prstGeom prst="rect">
            <a:avLst/>
          </a:prstGeom>
        </p:spPr>
      </p:pic>
      <p:sp>
        <p:nvSpPr>
          <p:cNvPr id="10" name="Shape 86"/>
          <p:cNvSpPr/>
          <p:nvPr/>
        </p:nvSpPr>
        <p:spPr>
          <a:xfrm rot="13500000">
            <a:off x="6887038" y="2276227"/>
            <a:ext cx="622777" cy="404697"/>
          </a:xfrm>
          <a:prstGeom prst="rightArrow">
            <a:avLst>
              <a:gd name="adj1" fmla="val 32000"/>
              <a:gd name="adj2" fmla="val 8468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1" name="Shape 87"/>
          <p:cNvSpPr/>
          <p:nvPr/>
        </p:nvSpPr>
        <p:spPr>
          <a:xfrm>
            <a:off x="7335721" y="2794458"/>
            <a:ext cx="1712008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自分の</a:t>
            </a:r>
            <a:r>
              <a:rPr lang="en-US" altLang="ja-JP" sz="1969" dirty="0" smtClean="0"/>
              <a:t>Google</a:t>
            </a:r>
          </a:p>
          <a:p>
            <a:pPr algn="l">
              <a:defRPr sz="2800"/>
            </a:pPr>
            <a:r>
              <a:rPr lang="ja-JP" altLang="en-US" sz="1969" dirty="0" smtClean="0"/>
              <a:t>アカウントで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/>
              <a:t>ログイン</a:t>
            </a:r>
            <a:endParaRPr sz="1969" dirty="0"/>
          </a:p>
        </p:txBody>
      </p:sp>
      <p:sp>
        <p:nvSpPr>
          <p:cNvPr id="12" name="Shape 87"/>
          <p:cNvSpPr/>
          <p:nvPr/>
        </p:nvSpPr>
        <p:spPr>
          <a:xfrm>
            <a:off x="7335721" y="3964223"/>
            <a:ext cx="1591782" cy="981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 sz="2800"/>
            </a:pPr>
            <a:r>
              <a:rPr lang="ja-JP" altLang="en-US" sz="1969" dirty="0" smtClean="0"/>
              <a:t>ファイルを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セーブできる</a:t>
            </a:r>
            <a:endParaRPr lang="en-US" altLang="ja-JP" sz="1969" dirty="0" smtClean="0"/>
          </a:p>
          <a:p>
            <a:pPr algn="l">
              <a:defRPr sz="2800"/>
            </a:pPr>
            <a:r>
              <a:rPr lang="ja-JP" altLang="en-US" sz="1969" dirty="0" smtClean="0"/>
              <a:t>ようになる</a:t>
            </a:r>
            <a:endParaRPr sz="1969" dirty="0"/>
          </a:p>
        </p:txBody>
      </p:sp>
    </p:spTree>
    <p:extLst>
      <p:ext uri="{BB962C8B-B14F-4D97-AF65-F5344CB8AC3E}">
        <p14:creationId xmlns:p14="http://schemas.microsoft.com/office/powerpoint/2010/main" val="1674795621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折れ線グラフ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折れ線グラフ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1" y="2449512"/>
            <a:ext cx="6273800" cy="40894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781953" y="342368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右クリックすれば</a:t>
            </a:r>
            <a:endParaRPr kumimoji="1" lang="en-US" altLang="ja-JP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保存もできます</a:t>
            </a:r>
          </a:p>
        </p:txBody>
      </p:sp>
    </p:spTree>
    <p:extLst>
      <p:ext uri="{BB962C8B-B14F-4D97-AF65-F5344CB8AC3E}">
        <p14:creationId xmlns:p14="http://schemas.microsoft.com/office/powerpoint/2010/main" val="29243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ヒストグラム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ヒストグラム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那覇の気温の分布を見てみる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8" y="2824956"/>
            <a:ext cx="59436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4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ヒストグラム（発展）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那覇，福岡，札幌の分布を比較したい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57" y="2291347"/>
            <a:ext cx="6032500" cy="3708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395664" y="6139190"/>
            <a:ext cx="5195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bins</a:t>
            </a:r>
            <a:r>
              <a:rPr kumimoji="1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は棒の数，</a:t>
            </a:r>
            <a:r>
              <a:rPr kumimoji="0" lang="en-US" altLang="ja-JP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alpha </a:t>
            </a:r>
            <a:r>
              <a:rPr kumimoji="0" lang="ja-JP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は透明度</a:t>
            </a:r>
            <a:endParaRPr kumimoji="1" lang="ja-JP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8237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散布図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身長と体重はどんな関係</a:t>
            </a:r>
            <a:r>
              <a:rPr lang="ja-JP" altLang="en-US" smtClean="0"/>
              <a:t>がある？</a:t>
            </a:r>
            <a:endParaRPr kumimoji="1" lang="ja-JP" altLang="en-US" dirty="0"/>
          </a:p>
        </p:txBody>
      </p:sp>
      <p:pic>
        <p:nvPicPr>
          <p:cNvPr id="7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591" y="2325429"/>
            <a:ext cx="61976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78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散布図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身長と体重はどんな関係があるか？</a:t>
            </a:r>
            <a:endParaRPr lang="en-US" altLang="ja-JP" dirty="0"/>
          </a:p>
          <a:p>
            <a:r>
              <a:rPr kumimoji="1" lang="ja-JP" altLang="en-US" dirty="0" smtClean="0"/>
              <a:t>性別でどんな違いがあるか？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761456"/>
            <a:ext cx="6134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Matplotlib</a:t>
            </a:r>
            <a:r>
              <a:rPr lang="ja-JP" altLang="en-US" dirty="0" smtClean="0"/>
              <a:t>を使った可視化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534400" cy="554277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import </a:t>
            </a:r>
            <a:r>
              <a:rPr lang="en-US" altLang="ja-JP" dirty="0" err="1"/>
              <a:t>matplotlib.pyplot</a:t>
            </a:r>
            <a:r>
              <a:rPr lang="en-US" altLang="ja-JP" dirty="0"/>
              <a:t> as </a:t>
            </a:r>
            <a:r>
              <a:rPr lang="en-US" altLang="ja-JP" dirty="0" err="1"/>
              <a:t>plt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4" y="2337037"/>
            <a:ext cx="5769932" cy="439917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570719" y="2337037"/>
            <a:ext cx="2179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リストもしくは</a:t>
            </a:r>
            <a:r>
              <a:rPr kumimoji="1" lang="en-US" altLang="ja-JP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numpy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の</a:t>
            </a:r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array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型を入力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413326" y="3546255"/>
            <a:ext cx="2639503" cy="230832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pandas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以外でも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使えます。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csv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データは基本的に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pandas 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の </a:t>
            </a:r>
            <a:r>
              <a:rPr kumimoji="0" lang="en-US" altLang="ja-JP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plot</a:t>
            </a: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でも十分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ですが、より高度な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可視化（自由な可視化）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をしたいときには便利</a:t>
            </a:r>
            <a:endParaRPr kumimoji="0" lang="en-US" altLang="ja-JP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  <a:sym typeface="Verdana"/>
              </a:rPr>
              <a:t>（後ほど紹介）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095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Numpy</a:t>
            </a:r>
            <a:r>
              <a:rPr lang="en-US" altLang="ja-JP" dirty="0" smtClean="0"/>
              <a:t> array </a:t>
            </a:r>
            <a:r>
              <a:rPr lang="ja-JP" altLang="en-US" dirty="0" err="1" smtClean="0"/>
              <a:t>への</a:t>
            </a:r>
            <a:r>
              <a:rPr lang="ja-JP" altLang="en-US" dirty="0" smtClean="0"/>
              <a:t>変換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3" y="1572748"/>
            <a:ext cx="5645392" cy="525397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86192" y="1572749"/>
            <a:ext cx="3093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Pandas 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の </a:t>
            </a:r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values 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を使うと</a:t>
            </a:r>
            <a:r>
              <a:rPr kumimoji="1" lang="en-US" altLang="ja-JP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numpy</a:t>
            </a:r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の </a:t>
            </a:r>
            <a:r>
              <a:rPr kumimoji="1" lang="en-US" altLang="ja-JP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array</a:t>
            </a:r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sym typeface="Verdana"/>
              </a:rPr>
              <a:t>型として抽出できる</a:t>
            </a:r>
          </a:p>
        </p:txBody>
      </p:sp>
    </p:spTree>
    <p:extLst>
      <p:ext uri="{BB962C8B-B14F-4D97-AF65-F5344CB8AC3E}">
        <p14:creationId xmlns:p14="http://schemas.microsoft.com/office/powerpoint/2010/main" val="40587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r>
              <a:rPr kumimoji="1" lang="en-US" altLang="ja-JP" dirty="0" smtClean="0"/>
              <a:t>9</a:t>
            </a:r>
            <a:r>
              <a:rPr kumimoji="1" lang="ja-JP" altLang="en-US" dirty="0" smtClean="0"/>
              <a:t>：データの可視化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他の地方の分布も見てみよう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福岡、札幌、那覇それぞれのヒストグラムを作成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bins 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 alpha </a:t>
            </a:r>
            <a:r>
              <a:rPr kumimoji="1" lang="ja-JP" altLang="en-US" dirty="0" smtClean="0"/>
              <a:t>を変えて３地点の分布を比較してみよう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身長体重データでの統計値も見てみよう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4653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様々なデータの読み込み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dirty="0" smtClean="0"/>
              <a:t>ベクトル表現と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ベクトル演算の関数化</a:t>
            </a:r>
            <a:endParaRPr dirty="0"/>
          </a:p>
        </p:txBody>
      </p:sp>
      <p:sp>
        <p:nvSpPr>
          <p:cNvPr id="103" name="Data types"/>
          <p:cNvSpPr>
            <a:spLocks noGrp="1"/>
          </p:cNvSpPr>
          <p:nvPr>
            <p:ph type="body" sz="quarter" idx="1"/>
          </p:nvPr>
        </p:nvSpPr>
        <p:spPr>
          <a:xfrm>
            <a:off x="685800" y="5384006"/>
            <a:ext cx="7772400" cy="104298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4294967295"/>
          </p:nvPr>
        </p:nvSpPr>
        <p:spPr>
          <a:xfrm>
            <a:off x="8828021" y="6570185"/>
            <a:ext cx="181836" cy="256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17123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54" y="2834843"/>
            <a:ext cx="3405703" cy="386361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データ</a:t>
            </a:r>
            <a:r>
              <a:rPr kumimoji="1" lang="ja-JP" altLang="en-US" dirty="0" smtClean="0"/>
              <a:t>の多くは数字の組，つまりベクトル！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例：</a:t>
            </a:r>
            <a:r>
              <a:rPr lang="en-US" altLang="ja-JP" dirty="0" smtClean="0"/>
              <a:t>x=[62, 173]</a:t>
            </a:r>
            <a:endParaRPr lang="en-US" altLang="ja-JP" dirty="0"/>
          </a:p>
          <a:p>
            <a:r>
              <a:rPr kumimoji="1" lang="ja-JP" altLang="en-US" dirty="0" smtClean="0"/>
              <a:t>ベクトルで表現すると，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データ間の「距離」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類似度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などが計算できました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CCB557-DB0F-480A-BB33-CCF69BA50628}" type="slidenum">
              <a:rPr kumimoji="0" lang="ja-JP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iryo UI"/>
                <a:ea typeface="Meiryo UI"/>
                <a:sym typeface="Meiryo U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ja-JP" altLang="en-US" sz="11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iryo UI"/>
              <a:ea typeface="Meiryo UI"/>
              <a:sym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61" y="1600200"/>
            <a:ext cx="1451439" cy="13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4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テーマ1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63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リゾート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110000"/>
              </a:schemeClr>
            </a:gs>
            <a:gs pos="30000">
              <a:schemeClr val="phClr">
                <a:shade val="75000"/>
                <a:satMod val="130000"/>
              </a:schemeClr>
            </a:gs>
            <a:gs pos="50000">
              <a:schemeClr val="phClr">
                <a:shade val="70000"/>
                <a:satMod val="135000"/>
              </a:schemeClr>
            </a:gs>
            <a:gs pos="100000">
              <a:schemeClr val="phClr">
                <a:tint val="75000"/>
                <a:satMod val="110000"/>
              </a:schemeClr>
            </a:gs>
          </a:gsLst>
          <a:lin ang="4000000" scaled="1"/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20000"/>
              </a:schemeClr>
              <a:schemeClr val="phClr">
                <a:tint val="94000"/>
                <a:satMod val="21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kumimoji="1" sz="2400" b="0" dirty="0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txDef>
      <a:spPr>
        <a:noFill/>
      </a:spPr>
      <a:bodyPr wrap="none" rtlCol="0">
        <a:spAutoFit/>
      </a:bodyPr>
      <a:lstStyle>
        <a:defPPr>
          <a:defRPr kumimoji="1" sz="2800" dirty="0" err="1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format" id="{31D4FD87-96D6-694B-BB5D-907FC8591459}" vid="{9E556B32-BB66-1C40-9A10-46A5B1511BC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DSformat</Template>
  <TotalTime>20262</TotalTime>
  <Words>3699</Words>
  <Application>Microsoft Office PowerPoint</Application>
  <PresentationFormat>画面に合わせる (4:3)</PresentationFormat>
  <Paragraphs>1011</Paragraphs>
  <Slides>129</Slides>
  <Notes>5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129</vt:i4>
      </vt:variant>
    </vt:vector>
  </HeadingPairs>
  <TitlesOfParts>
    <vt:vector size="145" baseType="lpstr">
      <vt:lpstr>Iowan Old Style Roman</vt:lpstr>
      <vt:lpstr>Meiryo UI</vt:lpstr>
      <vt:lpstr>Monaco</vt:lpstr>
      <vt:lpstr>ヒラギノ丸ゴ ProN</vt:lpstr>
      <vt:lpstr>Meiryo</vt:lpstr>
      <vt:lpstr>Meiryo</vt:lpstr>
      <vt:lpstr>游ゴシック</vt:lpstr>
      <vt:lpstr>Arial</vt:lpstr>
      <vt:lpstr>Arial Black</vt:lpstr>
      <vt:lpstr>Cambria Math</vt:lpstr>
      <vt:lpstr>Helvetica</vt:lpstr>
      <vt:lpstr>Trebuchet MS</vt:lpstr>
      <vt:lpstr>Verdana</vt:lpstr>
      <vt:lpstr>Wingdings</vt:lpstr>
      <vt:lpstr>Wingdings 2</vt:lpstr>
      <vt:lpstr>テーマ1</vt:lpstr>
      <vt:lpstr>「DSことはじめ」</vt:lpstr>
      <vt:lpstr>データサイエンスに必要なスキル</vt:lpstr>
      <vt:lpstr>データ解析</vt:lpstr>
      <vt:lpstr>Excel じゃダメ？</vt:lpstr>
      <vt:lpstr>講義内容</vt:lpstr>
      <vt:lpstr>プログラムの準備 Python</vt:lpstr>
      <vt:lpstr>プログラムとは</vt:lpstr>
      <vt:lpstr>Python の利用</vt:lpstr>
      <vt:lpstr>Google Colaboratory</vt:lpstr>
      <vt:lpstr>Jupyter notebookを使う</vt:lpstr>
      <vt:lpstr>Cell</vt:lpstr>
      <vt:lpstr>Cellへの入力</vt:lpstr>
      <vt:lpstr>Cellの実行</vt:lpstr>
      <vt:lpstr>Cellの追加</vt:lpstr>
      <vt:lpstr>ファイル名を変更</vt:lpstr>
      <vt:lpstr>ファイルを開く</vt:lpstr>
      <vt:lpstr>コンピュータに指示を出す  Python で あそんでみよう </vt:lpstr>
      <vt:lpstr>大事な「おまじない」</vt:lpstr>
      <vt:lpstr>コンピュータに指示を出す  文字の表示</vt:lpstr>
      <vt:lpstr>Hello World</vt:lpstr>
      <vt:lpstr>練習１：文字を変えてみよう！</vt:lpstr>
      <vt:lpstr>四則演算</vt:lpstr>
      <vt:lpstr>練習２：四則演算</vt:lpstr>
      <vt:lpstr>変数</vt:lpstr>
      <vt:lpstr>変数 (1)</vt:lpstr>
      <vt:lpstr>変数：演算 (２)</vt:lpstr>
      <vt:lpstr>変数 ：代入(２)</vt:lpstr>
      <vt:lpstr>変数 (3)</vt:lpstr>
      <vt:lpstr>練習３：変数</vt:lpstr>
      <vt:lpstr>コンピュータに指示を出す  関数</vt:lpstr>
      <vt:lpstr>関数(1)</vt:lpstr>
      <vt:lpstr>関数(2)</vt:lpstr>
      <vt:lpstr>練習４：関数の利用</vt:lpstr>
      <vt:lpstr>基本注意事項 ※知ってる人は遠慮なく飛ばしてください</vt:lpstr>
      <vt:lpstr>全角文字，日本語入力を避ける</vt:lpstr>
      <vt:lpstr>全角文字，日本語入力を避ける（２）</vt:lpstr>
      <vt:lpstr>コメントアウト</vt:lpstr>
      <vt:lpstr>list</vt:lpstr>
      <vt:lpstr>list</vt:lpstr>
      <vt:lpstr>list</vt:lpstr>
      <vt:lpstr>list</vt:lpstr>
      <vt:lpstr>list</vt:lpstr>
      <vt:lpstr>list</vt:lpstr>
      <vt:lpstr>list</vt:lpstr>
      <vt:lpstr>練習5: list</vt:lpstr>
      <vt:lpstr>if</vt:lpstr>
      <vt:lpstr>比較（１）</vt:lpstr>
      <vt:lpstr>比較（２）</vt:lpstr>
      <vt:lpstr>比較（２）</vt:lpstr>
      <vt:lpstr>「かつ」と「または」(1)</vt:lpstr>
      <vt:lpstr>「かつ」と「または」(2)</vt:lpstr>
      <vt:lpstr>if, elif, else</vt:lpstr>
      <vt:lpstr>ところで・・・ 「コロン」と「インデント」</vt:lpstr>
      <vt:lpstr>練習6: if</vt:lpstr>
      <vt:lpstr>for</vt:lpstr>
      <vt:lpstr>for（１）</vt:lpstr>
      <vt:lpstr>for（２）</vt:lpstr>
      <vt:lpstr>for（３）</vt:lpstr>
      <vt:lpstr>for（6）</vt:lpstr>
      <vt:lpstr>練習7: for</vt:lpstr>
      <vt:lpstr>外部データの読み込み</vt:lpstr>
      <vt:lpstr>CSV file format</vt:lpstr>
      <vt:lpstr>Excel で csv ファイル</vt:lpstr>
      <vt:lpstr>Excel で csv ファイル</vt:lpstr>
      <vt:lpstr>Excel で csv ファイル</vt:lpstr>
      <vt:lpstr>ExelでCSVファイルを作ってみよう！</vt:lpstr>
      <vt:lpstr>Fileのアップロード</vt:lpstr>
      <vt:lpstr>Fileのアップロード</vt:lpstr>
      <vt:lpstr>Fileのアップロード:　コマンド</vt:lpstr>
      <vt:lpstr>PythonによるCSVファイルの読み込み</vt:lpstr>
      <vt:lpstr>CSVファイルの読み込み</vt:lpstr>
      <vt:lpstr>データの見方1</vt:lpstr>
      <vt:lpstr>データの見方２</vt:lpstr>
      <vt:lpstr>データの見方2</vt:lpstr>
      <vt:lpstr>データの見方３</vt:lpstr>
      <vt:lpstr>データを編集する１</vt:lpstr>
      <vt:lpstr>データを編集する２</vt:lpstr>
      <vt:lpstr>データを編集する3</vt:lpstr>
      <vt:lpstr>CSVファイルの書き込み(1/3)</vt:lpstr>
      <vt:lpstr>練習8: CSVファイルの読み込み</vt:lpstr>
      <vt:lpstr>データの可視化（プロット）</vt:lpstr>
      <vt:lpstr>データの可視化（プロット）</vt:lpstr>
      <vt:lpstr>はじめに</vt:lpstr>
      <vt:lpstr>おまじないと準備</vt:lpstr>
      <vt:lpstr>読み込んだデータの中身</vt:lpstr>
      <vt:lpstr>簡単な統計値を出す</vt:lpstr>
      <vt:lpstr>まとめてみることもできます</vt:lpstr>
      <vt:lpstr>折れ線グラフ</vt:lpstr>
      <vt:lpstr>折れ線グラフ</vt:lpstr>
      <vt:lpstr>折れ線グラフ</vt:lpstr>
      <vt:lpstr>ヒストグラム</vt:lpstr>
      <vt:lpstr>ヒストグラム（発展）</vt:lpstr>
      <vt:lpstr>散布図</vt:lpstr>
      <vt:lpstr>散布図</vt:lpstr>
      <vt:lpstr>Matplotlibを使った可視化</vt:lpstr>
      <vt:lpstr>Numpy array への変換</vt:lpstr>
      <vt:lpstr>練習9：データの可視化</vt:lpstr>
      <vt:lpstr>ベクトル表現と ベクトル演算の関数化</vt:lpstr>
      <vt:lpstr>ベクトル</vt:lpstr>
      <vt:lpstr>ベクトルと python</vt:lpstr>
      <vt:lpstr>ベクトルの演算:和</vt:lpstr>
      <vt:lpstr>ベクトルの演算:差</vt:lpstr>
      <vt:lpstr>ベクトルと数値の積</vt:lpstr>
      <vt:lpstr>練習２：2つのベクトル間の和と積を 「プログラムで」計算させよう</vt:lpstr>
      <vt:lpstr>データ「セット」</vt:lpstr>
      <vt:lpstr>関数による数値計算</vt:lpstr>
      <vt:lpstr>「材料」と「道具」(1)</vt:lpstr>
      <vt:lpstr>Pythonでの関数定義</vt:lpstr>
      <vt:lpstr>関数の定義(コンソール)</vt:lpstr>
      <vt:lpstr>関数の利用</vt:lpstr>
      <vt:lpstr>関数の定義(エディタ)</vt:lpstr>
      <vt:lpstr>関数の利用</vt:lpstr>
      <vt:lpstr>定義した関数の利用</vt:lpstr>
      <vt:lpstr>関数の利用：練習</vt:lpstr>
      <vt:lpstr>入力と出力</vt:lpstr>
      <vt:lpstr>関数の利用：練習</vt:lpstr>
      <vt:lpstr>関数の利用：練習</vt:lpstr>
      <vt:lpstr>練習10：関数定義と呼び出し</vt:lpstr>
      <vt:lpstr>乱数</vt:lpstr>
      <vt:lpstr>乱数（１）</vt:lpstr>
      <vt:lpstr>乱数（２）</vt:lpstr>
      <vt:lpstr>乱数（３）</vt:lpstr>
      <vt:lpstr>演習資料</vt:lpstr>
      <vt:lpstr>演習1：BMI</vt:lpstr>
      <vt:lpstr>演習2：関数の呼び出し</vt:lpstr>
      <vt:lpstr>演習3: for</vt:lpstr>
      <vt:lpstr>演習4: CSVの読み込み・書き込み＋for</vt:lpstr>
      <vt:lpstr>演習5: CSVの読み込み＋for+if</vt:lpstr>
      <vt:lpstr>演習6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データサイエンス演習第一 第1回 「Python 入門」</dc:title>
  <dc:creator>Microsoft Office ユーザー</dc:creator>
  <cp:lastModifiedBy>備瀬　竜馬 備瀬　竜馬</cp:lastModifiedBy>
  <cp:revision>575</cp:revision>
  <dcterms:created xsi:type="dcterms:W3CDTF">2017-03-27T02:30:07Z</dcterms:created>
  <dcterms:modified xsi:type="dcterms:W3CDTF">2019-08-23T06:54:32Z</dcterms:modified>
</cp:coreProperties>
</file>